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4" r:id="rId2"/>
  </p:sldMasterIdLst>
  <p:notesMasterIdLst>
    <p:notesMasterId r:id="rId29"/>
  </p:notesMasterIdLst>
  <p:sldIdLst>
    <p:sldId id="261" r:id="rId3"/>
    <p:sldId id="256" r:id="rId4"/>
    <p:sldId id="257" r:id="rId5"/>
    <p:sldId id="267" r:id="rId6"/>
    <p:sldId id="259" r:id="rId7"/>
    <p:sldId id="266" r:id="rId8"/>
    <p:sldId id="268" r:id="rId9"/>
    <p:sldId id="269" r:id="rId10"/>
    <p:sldId id="271" r:id="rId11"/>
    <p:sldId id="273" r:id="rId12"/>
    <p:sldId id="275" r:id="rId13"/>
    <p:sldId id="278" r:id="rId14"/>
    <p:sldId id="280" r:id="rId15"/>
    <p:sldId id="277" r:id="rId16"/>
    <p:sldId id="281" r:id="rId17"/>
    <p:sldId id="282" r:id="rId18"/>
    <p:sldId id="291" r:id="rId19"/>
    <p:sldId id="290" r:id="rId20"/>
    <p:sldId id="289" r:id="rId21"/>
    <p:sldId id="283" r:id="rId22"/>
    <p:sldId id="284" r:id="rId23"/>
    <p:sldId id="286" r:id="rId24"/>
    <p:sldId id="287" r:id="rId25"/>
    <p:sldId id="288" r:id="rId26"/>
    <p:sldId id="276" r:id="rId27"/>
    <p:sldId id="265" r:id="rId28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9pPr>
  </p:defaultTextStyle>
  <p:extLst>
    <p:ext uri="{EFAFB233-063F-42B5-8137-9DF3F51BA10A}">
      <p15:sldGuideLst xmlns:p15="http://schemas.microsoft.com/office/powerpoint/2012/main">
        <p15:guide id="1" orient="horz" pos="4344" userDrawn="1">
          <p15:clr>
            <a:srgbClr val="A4A3A4"/>
          </p15:clr>
        </p15:guide>
        <p15:guide id="2" pos="76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381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381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400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1">
                  <a:lumOff val="13543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solidFill>
            <a:srgbClr val="014D80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009D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61D836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027002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E3E5E8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chemeClr val="accent4">
              <a:hueOff val="-613784"/>
              <a:lumOff val="1275"/>
            </a:schemeClr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4">
                  <a:hueOff val="-613784"/>
                  <a:lumOff val="1275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E3E5E8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E3E5E8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53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0C0C0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98195F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6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0C0C0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650E48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400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381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262727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42424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howGuides="1">
      <p:cViewPr varScale="1">
        <p:scale>
          <a:sx n="34" d="100"/>
          <a:sy n="34" d="100"/>
        </p:scale>
        <p:origin x="834" y="144"/>
      </p:cViewPr>
      <p:guideLst>
        <p:guide orient="horz" pos="4344"/>
        <p:guide pos="76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presProps" Target="presProps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9" name="Shape 14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927DC7C-EA85-41EA-BE8E-3BC04B9579C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362388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27858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50071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41476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16512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作者和日期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498" y="11839048"/>
            <a:ext cx="21971003" cy="636979"/>
          </a:xfrm>
          <a:prstGeom prst="rect">
            <a:avLst/>
          </a:prstGeom>
        </p:spPr>
        <p:txBody>
          <a:bodyPr lIns="45719" tIns="45719" rIns="45719" bIns="45719" anchor="b"/>
          <a:lstStyle>
            <a:lvl1pPr marL="0" indent="0" defTabSz="701675">
              <a:lnSpc>
                <a:spcPct val="100000"/>
              </a:lnSpc>
              <a:spcBef>
                <a:spcPts val="0"/>
              </a:spcBef>
              <a:buSzTx/>
              <a:buNone/>
              <a:defRPr sz="3060" b="1"/>
            </a:lvl1pPr>
          </a:lstStyle>
          <a:p>
            <a:r>
              <a:t>作者和日期</a:t>
            </a:r>
          </a:p>
        </p:txBody>
      </p:sp>
      <p:sp>
        <p:nvSpPr>
          <p:cNvPr id="12" name="演示文稿标题"/>
          <p:cNvSpPr txBox="1">
            <a:spLocks noGrp="1"/>
          </p:cNvSpPr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z="11600" spc="-232"/>
            </a:lvl1pPr>
          </a:lstStyle>
          <a:p>
            <a:r>
              <a:t>演示文稿标题</a:t>
            </a:r>
          </a:p>
        </p:txBody>
      </p:sp>
      <p:sp>
        <p:nvSpPr>
          <p:cNvPr id="13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7196865"/>
            <a:ext cx="21971000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演示文稿副标题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2007748" y="13080999"/>
            <a:ext cx="368504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显著事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事实信息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726440">
              <a:lnSpc>
                <a:spcPct val="100000"/>
              </a:lnSpc>
              <a:spcBef>
                <a:spcPts val="0"/>
              </a:spcBef>
              <a:buSzTx/>
              <a:buNone/>
              <a:defRPr sz="4840" b="1"/>
            </a:lvl1pPr>
          </a:lstStyle>
          <a:p>
            <a:r>
              <a:t>事实信息</a:t>
            </a:r>
          </a:p>
        </p:txBody>
      </p:sp>
      <p:sp>
        <p:nvSpPr>
          <p:cNvPr id="107" name="正文级别 1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935258"/>
            <a:ext cx="21971000" cy="7359063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5pPr>
          </a:lstStyle>
          <a:p>
            <a:r>
              <a:t>100%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08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引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属性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2480825" y="10675453"/>
            <a:ext cx="201492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01675">
              <a:lnSpc>
                <a:spcPct val="100000"/>
              </a:lnSpc>
              <a:spcBef>
                <a:spcPts val="0"/>
              </a:spcBef>
              <a:buSzTx/>
              <a:buNone/>
              <a:defRPr sz="3060" b="1"/>
            </a:lvl1pPr>
          </a:lstStyle>
          <a:p>
            <a:r>
              <a:t>属性</a:t>
            </a:r>
          </a:p>
        </p:txBody>
      </p:sp>
      <p:sp>
        <p:nvSpPr>
          <p:cNvPr id="116" name="正文级别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 anchor="ctr"/>
          <a:lstStyle>
            <a:lvl1pPr marL="638923" indent="-4699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“著名引文”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7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3 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862804876_960x639.jpg"/>
          <p:cNvSpPr>
            <a:spLocks noGrp="1"/>
          </p:cNvSpPr>
          <p:nvPr>
            <p:ph type="pic" sz="quarter" idx="21"/>
          </p:nvPr>
        </p:nvSpPr>
        <p:spPr>
          <a:xfrm>
            <a:off x="15430500" y="7085409"/>
            <a:ext cx="8128000" cy="54102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5" name="824910546_2681x1332.jpg"/>
          <p:cNvSpPr>
            <a:spLocks noGrp="1"/>
          </p:cNvSpPr>
          <p:nvPr>
            <p:ph type="pic" idx="22"/>
          </p:nvPr>
        </p:nvSpPr>
        <p:spPr>
          <a:xfrm>
            <a:off x="-2933700" y="1270000"/>
            <a:ext cx="22699133" cy="11277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6" name="575395635_960x639.jpg"/>
          <p:cNvSpPr>
            <a:spLocks noGrp="1"/>
          </p:cNvSpPr>
          <p:nvPr>
            <p:ph type="pic" sz="quarter" idx="23"/>
          </p:nvPr>
        </p:nvSpPr>
        <p:spPr>
          <a:xfrm>
            <a:off x="15430500" y="1270000"/>
            <a:ext cx="8128000" cy="54102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7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图像"/>
          <p:cNvSpPr>
            <a:spLocks noGrp="1"/>
          </p:cNvSpPr>
          <p:nvPr>
            <p:ph type="pic" idx="21"/>
          </p:nvPr>
        </p:nvSpPr>
        <p:spPr>
          <a:xfrm>
            <a:off x="-1511300" y="-3721100"/>
            <a:ext cx="28511500" cy="1903024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048000" y="2244726"/>
            <a:ext cx="18288000" cy="4775200"/>
          </a:xfrm>
        </p:spPr>
        <p:txBody>
          <a:bodyPr anchor="b"/>
          <a:lstStyle>
            <a:lvl1pPr algn="ctr">
              <a:defRPr sz="12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3048000" y="7204076"/>
            <a:ext cx="18288000" cy="3311524"/>
          </a:xfrm>
        </p:spPr>
        <p:txBody>
          <a:bodyPr/>
          <a:lstStyle>
            <a:lvl1pPr marL="0" indent="0" algn="ctr">
              <a:buNone/>
              <a:defRPr sz="4800"/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8C10CD-CE84-4E2B-BABD-39448864A424}" type="datetimeFigureOut">
              <a:rPr lang="zh-CN" altLang="en-US" smtClean="0"/>
              <a:t>2021/8/13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B70648-4C7E-4A21-B8DD-2D13240990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634776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6400" y="730252"/>
            <a:ext cx="21031200" cy="2517776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8C10CD-CE84-4E2B-BABD-39448864A424}" type="datetimeFigureOut">
              <a:rPr lang="zh-CN" altLang="en-US" smtClean="0"/>
              <a:t>2021/8/13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B70648-4C7E-4A21-B8DD-2D1324099071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1676400" y="3248026"/>
            <a:ext cx="21031200" cy="0"/>
          </a:xfrm>
          <a:prstGeom prst="line">
            <a:avLst/>
          </a:prstGeom>
          <a:ln w="38100">
            <a:gradFill flip="none" rotWithShape="1">
              <a:gsLst>
                <a:gs pos="100000">
                  <a:schemeClr val="accent2">
                    <a:lumMod val="0"/>
                    <a:lumOff val="100000"/>
                  </a:schemeClr>
                </a:gs>
                <a:gs pos="83375">
                  <a:srgbClr val="F5E2E4"/>
                </a:gs>
                <a:gs pos="66750">
                  <a:srgbClr val="EBC4C9"/>
                </a:gs>
                <a:gs pos="45500">
                  <a:srgbClr val="D78992"/>
                </a:gs>
                <a:gs pos="3000">
                  <a:srgbClr val="AE1324"/>
                </a:gs>
              </a:gsLst>
              <a:path path="circle">
                <a:fillToRect t="100000" r="100000"/>
              </a:path>
              <a:tileRect l="-100000" b="-100000"/>
            </a:gra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8" name="图片 7" descr="横版组合——透明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495711" y="12109148"/>
            <a:ext cx="6173154" cy="12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4554666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6400" y="730252"/>
            <a:ext cx="21031200" cy="2517776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8C10CD-CE84-4E2B-BABD-39448864A424}" type="datetimeFigureOut">
              <a:rPr lang="zh-CN" altLang="en-US" smtClean="0"/>
              <a:t>2021/8/13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B70648-4C7E-4A21-B8DD-2D1324099071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6" name="直接连接符 5"/>
          <p:cNvCxnSpPr/>
          <p:nvPr userDrawn="1"/>
        </p:nvCxnSpPr>
        <p:spPr>
          <a:xfrm>
            <a:off x="1676400" y="3248026"/>
            <a:ext cx="21031200" cy="0"/>
          </a:xfrm>
          <a:prstGeom prst="line">
            <a:avLst/>
          </a:prstGeom>
          <a:ln w="38100">
            <a:gradFill flip="none" rotWithShape="1">
              <a:gsLst>
                <a:gs pos="100000">
                  <a:schemeClr val="accent2">
                    <a:lumMod val="0"/>
                    <a:lumOff val="100000"/>
                  </a:schemeClr>
                </a:gs>
                <a:gs pos="83375">
                  <a:srgbClr val="F5E2E4"/>
                </a:gs>
                <a:gs pos="66750">
                  <a:srgbClr val="EBC4C9"/>
                </a:gs>
                <a:gs pos="45500">
                  <a:srgbClr val="D78992"/>
                </a:gs>
                <a:gs pos="3000">
                  <a:srgbClr val="AE1324"/>
                </a:gs>
              </a:gsLst>
              <a:path path="circle">
                <a:fillToRect t="100000" r="100000"/>
              </a:path>
              <a:tileRect l="-100000" b="-100000"/>
            </a:gra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7" name="图片 6" descr="横版组合——透明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495711" y="12109148"/>
            <a:ext cx="6173154" cy="12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3613070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63700" y="3419477"/>
            <a:ext cx="21031200" cy="5705474"/>
          </a:xfrm>
        </p:spPr>
        <p:txBody>
          <a:bodyPr anchor="b"/>
          <a:lstStyle>
            <a:lvl1pPr>
              <a:defRPr sz="12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663700" y="9178927"/>
            <a:ext cx="21031200" cy="3000374"/>
          </a:xfrm>
        </p:spPr>
        <p:txBody>
          <a:bodyPr/>
          <a:lstStyle>
            <a:lvl1pPr marL="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1pPr>
            <a:lvl2pPr marL="91440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8C10CD-CE84-4E2B-BABD-39448864A424}" type="datetimeFigureOut">
              <a:rPr lang="zh-CN" altLang="en-US" smtClean="0"/>
              <a:t>2021/8/13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B70648-4C7E-4A21-B8DD-2D13240990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328534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676400" y="3651250"/>
            <a:ext cx="10363200" cy="8702676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2344400" y="3651250"/>
            <a:ext cx="10363200" cy="8702676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8C10CD-CE84-4E2B-BABD-39448864A424}" type="datetimeFigureOut">
              <a:rPr lang="zh-CN" altLang="en-US" smtClean="0"/>
              <a:t>2021/8/13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B70648-4C7E-4A21-B8DD-2D13240990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9011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照片（备选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幻灯片标题"/>
          <p:cNvSpPr txBox="1">
            <a:spLocks noGrp="1"/>
          </p:cNvSpPr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r>
              <a:t>幻灯片标题</a:t>
            </a:r>
          </a:p>
        </p:txBody>
      </p:sp>
      <p:sp>
        <p:nvSpPr>
          <p:cNvPr id="33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7060576"/>
            <a:ext cx="9779000" cy="5382403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幻灯片副标题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4" name="92709243_1322x1323.jpeg"/>
          <p:cNvSpPr>
            <a:spLocks noGrp="1"/>
          </p:cNvSpPr>
          <p:nvPr>
            <p:ph type="pic" sz="half" idx="21"/>
          </p:nvPr>
        </p:nvSpPr>
        <p:spPr>
          <a:xfrm>
            <a:off x="12052303" y="1270000"/>
            <a:ext cx="11188406" cy="1120988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5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9576" y="730251"/>
            <a:ext cx="21031200" cy="2651126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679577" y="3362326"/>
            <a:ext cx="10315574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679577" y="5010150"/>
            <a:ext cx="10315574" cy="7369176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12344400" y="3362326"/>
            <a:ext cx="10366376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12344400" y="5010150"/>
            <a:ext cx="10366376" cy="7369176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8C10CD-CE84-4E2B-BABD-39448864A424}" type="datetimeFigureOut">
              <a:rPr lang="zh-CN" altLang="en-US" smtClean="0"/>
              <a:t>2021/8/13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B70648-4C7E-4A21-B8DD-2D13240990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688335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8C10CD-CE84-4E2B-BABD-39448864A424}" type="datetimeFigureOut">
              <a:rPr lang="zh-CN" altLang="en-US" smtClean="0"/>
              <a:t>2021/8/13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B70648-4C7E-4A21-B8DD-2D13240990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043006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9577" y="914400"/>
            <a:ext cx="7864474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366376" y="1974851"/>
            <a:ext cx="12344400" cy="9747250"/>
          </a:xfrm>
        </p:spPr>
        <p:txBody>
          <a:bodyPr/>
          <a:lstStyle>
            <a:lvl1pPr>
              <a:defRPr sz="6400"/>
            </a:lvl1pPr>
            <a:lvl2pPr>
              <a:defRPr sz="5600"/>
            </a:lvl2pPr>
            <a:lvl3pPr>
              <a:defRPr sz="4800"/>
            </a:lvl3pPr>
            <a:lvl4pPr>
              <a:defRPr sz="4000"/>
            </a:lvl4pPr>
            <a:lvl5pPr>
              <a:defRPr sz="4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679577" y="4114800"/>
            <a:ext cx="7864474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8C10CD-CE84-4E2B-BABD-39448864A424}" type="datetimeFigureOut">
              <a:rPr lang="zh-CN" altLang="en-US" smtClean="0"/>
              <a:t>2021/8/13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B70648-4C7E-4A21-B8DD-2D13240990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177241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9577" y="914400"/>
            <a:ext cx="7864474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0366376" y="1974851"/>
            <a:ext cx="12344400" cy="9747250"/>
          </a:xfrm>
        </p:spPr>
        <p:txBody>
          <a:bodyPr/>
          <a:lstStyle>
            <a:lvl1pPr marL="0" indent="0">
              <a:buNone/>
              <a:defRPr sz="6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679577" y="4114800"/>
            <a:ext cx="7864474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8C10CD-CE84-4E2B-BABD-39448864A424}" type="datetimeFigureOut">
              <a:rPr lang="zh-CN" altLang="en-US" smtClean="0"/>
              <a:t>2021/8/13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B70648-4C7E-4A21-B8DD-2D13240990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503024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8C10CD-CE84-4E2B-BABD-39448864A424}" type="datetimeFigureOut">
              <a:rPr lang="zh-CN" altLang="en-US" smtClean="0"/>
              <a:t>2021/8/13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B70648-4C7E-4A21-B8DD-2D13240990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016280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7449800" y="730250"/>
            <a:ext cx="5257800" cy="11623676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676400" y="730250"/>
            <a:ext cx="15468600" cy="11623676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8C10CD-CE84-4E2B-BABD-39448864A424}" type="datetimeFigureOut">
              <a:rPr lang="zh-CN" altLang="en-US" smtClean="0"/>
              <a:t>2021/8/13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B70648-4C7E-4A21-B8DD-2D13240990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081711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219200" y="3200403"/>
            <a:ext cx="21945600" cy="905192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1219200" y="12712703"/>
            <a:ext cx="5689600" cy="730250"/>
          </a:xfrm>
          <a:prstGeom prst="rect">
            <a:avLst/>
          </a:prstGeom>
        </p:spPr>
        <p:txBody>
          <a:bodyPr/>
          <a:lstStyle/>
          <a:p>
            <a:fld id="{B80C25AB-01CB-44EF-B684-5AB310DE0BC5}" type="datetimeFigureOut">
              <a:rPr lang="zh-CN" altLang="en-US" smtClean="0"/>
              <a:pPr/>
              <a:t>2021/8/13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8331200" y="12712703"/>
            <a:ext cx="7721600" cy="73025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7475200" y="12712703"/>
            <a:ext cx="5689600" cy="730250"/>
          </a:xfrm>
          <a:prstGeom prst="rect">
            <a:avLst/>
          </a:prstGeom>
        </p:spPr>
        <p:txBody>
          <a:bodyPr/>
          <a:lstStyle/>
          <a:p>
            <a:fld id="{0B0403A9-6F57-44BB-8D80-D390D4D8050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53648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幻灯片标题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幻灯片标题</a:t>
            </a:r>
          </a:p>
        </p:txBody>
      </p:sp>
      <p:sp>
        <p:nvSpPr>
          <p:cNvPr id="43" name="幻灯片副标题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245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26440">
              <a:lnSpc>
                <a:spcPct val="100000"/>
              </a:lnSpc>
              <a:spcBef>
                <a:spcPts val="0"/>
              </a:spcBef>
              <a:buSzTx/>
              <a:buNone/>
              <a:defRPr sz="4840" b="1"/>
            </a:lvl1pPr>
          </a:lstStyle>
          <a:p>
            <a:r>
              <a:t>幻灯片副标题</a:t>
            </a:r>
          </a:p>
        </p:txBody>
      </p:sp>
      <p:sp>
        <p:nvSpPr>
          <p:cNvPr id="44" name="正文级别 1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幻灯片项目符号文本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正文级别 1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r>
              <a:t>幻灯片项目符号文本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、项目符号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幻灯片标题"/>
          <p:cNvSpPr txBox="1">
            <a:spLocks noGrp="1"/>
          </p:cNvSpPr>
          <p:nvPr>
            <p:ph type="title" hasCustomPrompt="1"/>
          </p:nvPr>
        </p:nvSpPr>
        <p:spPr>
          <a:xfrm>
            <a:off x="1206500" y="952500"/>
            <a:ext cx="9779000" cy="1435100"/>
          </a:xfrm>
          <a:prstGeom prst="rect">
            <a:avLst/>
          </a:prstGeom>
        </p:spPr>
        <p:txBody>
          <a:bodyPr/>
          <a:lstStyle/>
          <a:p>
            <a:r>
              <a:t>幻灯片标题</a:t>
            </a:r>
          </a:p>
        </p:txBody>
      </p:sp>
      <p:sp>
        <p:nvSpPr>
          <p:cNvPr id="61" name="幻灯片副标题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245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26440">
              <a:lnSpc>
                <a:spcPct val="100000"/>
              </a:lnSpc>
              <a:spcBef>
                <a:spcPts val="0"/>
              </a:spcBef>
              <a:buSzTx/>
              <a:buNone/>
              <a:defRPr sz="4840" b="1"/>
            </a:lvl1pPr>
          </a:lstStyle>
          <a:p>
            <a:r>
              <a:t>幻灯片副标题</a:t>
            </a:r>
          </a:p>
        </p:txBody>
      </p:sp>
      <p:sp>
        <p:nvSpPr>
          <p:cNvPr id="62" name="正文级别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248504"/>
            <a:ext cx="9779000" cy="8256012"/>
          </a:xfrm>
          <a:prstGeom prst="rect">
            <a:avLst/>
          </a:prstGeom>
        </p:spPr>
        <p:txBody>
          <a:bodyPr/>
          <a:lstStyle/>
          <a:p>
            <a:r>
              <a:t>幻灯片项目符号文本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3" name="824910546_2681x1332.jpg"/>
          <p:cNvSpPr>
            <a:spLocks noGrp="1"/>
          </p:cNvSpPr>
          <p:nvPr>
            <p:ph type="pic" idx="22"/>
          </p:nvPr>
        </p:nvSpPr>
        <p:spPr>
          <a:xfrm>
            <a:off x="6380200" y="1263848"/>
            <a:ext cx="22529801" cy="1119347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4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章节标题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sz="11600" b="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章节标题</a:t>
            </a:r>
          </a:p>
        </p:txBody>
      </p:sp>
      <p:sp>
        <p:nvSpPr>
          <p:cNvPr id="72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幻灯片标题"/>
          <p:cNvSpPr txBox="1">
            <a:spLocks noGrp="1"/>
          </p:cNvSpPr>
          <p:nvPr>
            <p:ph type="title" hasCustomPrompt="1"/>
          </p:nvPr>
        </p:nvSpPr>
        <p:spPr>
          <a:xfrm>
            <a:off x="1206500" y="952500"/>
            <a:ext cx="21971000" cy="1434949"/>
          </a:xfrm>
          <a:prstGeom prst="rect">
            <a:avLst/>
          </a:prstGeom>
        </p:spPr>
        <p:txBody>
          <a:bodyPr/>
          <a:lstStyle/>
          <a:p>
            <a:r>
              <a:t>幻灯片标题</a:t>
            </a:r>
          </a:p>
        </p:txBody>
      </p:sp>
      <p:sp>
        <p:nvSpPr>
          <p:cNvPr id="80" name="幻灯片副标题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245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26440">
              <a:lnSpc>
                <a:spcPct val="100000"/>
              </a:lnSpc>
              <a:spcBef>
                <a:spcPts val="0"/>
              </a:spcBef>
              <a:buSzTx/>
              <a:buNone/>
              <a:defRPr sz="4840" b="1"/>
            </a:lvl1pPr>
          </a:lstStyle>
          <a:p>
            <a:r>
              <a:t>幻灯片副标题</a:t>
            </a:r>
          </a:p>
        </p:txBody>
      </p:sp>
      <p:sp>
        <p:nvSpPr>
          <p:cNvPr id="8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议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议程标题"/>
          <p:cNvSpPr txBox="1">
            <a:spLocks noGrp="1"/>
          </p:cNvSpPr>
          <p:nvPr>
            <p:ph type="title" hasCustomPrompt="1"/>
          </p:nvPr>
        </p:nvSpPr>
        <p:spPr>
          <a:xfrm>
            <a:off x="1206500" y="952500"/>
            <a:ext cx="21971000" cy="1435100"/>
          </a:xfrm>
          <a:prstGeom prst="rect">
            <a:avLst/>
          </a:prstGeom>
        </p:spPr>
        <p:txBody>
          <a:bodyPr/>
          <a:lstStyle/>
          <a:p>
            <a:r>
              <a:t>议程标题</a:t>
            </a:r>
          </a:p>
        </p:txBody>
      </p:sp>
      <p:sp>
        <p:nvSpPr>
          <p:cNvPr id="89" name="议程副标题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245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26440">
              <a:lnSpc>
                <a:spcPct val="100000"/>
              </a:lnSpc>
              <a:spcBef>
                <a:spcPts val="0"/>
              </a:spcBef>
              <a:buSzTx/>
              <a:buNone/>
              <a:defRPr sz="4840" b="1"/>
            </a:lvl1pPr>
          </a:lstStyle>
          <a:p>
            <a:r>
              <a:t>议程副标题</a:t>
            </a:r>
          </a:p>
        </p:txBody>
      </p:sp>
      <p:sp>
        <p:nvSpPr>
          <p:cNvPr id="90" name="正文级别 1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5pPr>
          </a:lstStyle>
          <a:p>
            <a:r>
              <a:t>议程主题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说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正文级别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说明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标题"/>
          <p:cNvSpPr txBox="1">
            <a:spLocks noGrp="1"/>
          </p:cNvSpPr>
          <p:nvPr>
            <p:ph type="title" hasCustomPrompt="1"/>
          </p:nvPr>
        </p:nvSpPr>
        <p:spPr>
          <a:xfrm>
            <a:off x="1206500" y="952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幻灯片标题</a:t>
            </a:r>
          </a:p>
        </p:txBody>
      </p:sp>
      <p:sp>
        <p:nvSpPr>
          <p:cNvPr id="3" name="正文级别 1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幻灯片项目符号文本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</p:sldLayoutIdLst>
  <p:transition spd="med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1676400" y="730251"/>
            <a:ext cx="21031200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676400" y="3651250"/>
            <a:ext cx="21031200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1676400" y="12712701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8C10CD-CE84-4E2B-BABD-39448864A424}" type="datetimeFigureOut">
              <a:rPr lang="zh-CN" altLang="en-US" smtClean="0"/>
              <a:t>2021/8/13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8077200" y="12712701"/>
            <a:ext cx="822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7221200" y="12712701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B70648-4C7E-4A21-B8DD-2D13240990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07841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  <p:sldLayoutId id="2147483676" r:id="rId12"/>
  </p:sldLayoutIdLst>
  <p:txStyles>
    <p:titleStyle>
      <a:lvl1pPr algn="l" defTabSz="1828800" rtl="0" eaLnBrk="1" latinLnBrk="0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8288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7" Type="http://schemas.openxmlformats.org/officeDocument/2006/relationships/image" Target="../media/image6.png"/><Relationship Id="rId2" Type="http://schemas.openxmlformats.org/officeDocument/2006/relationships/slideLayout" Target="../slideLayouts/slideLayout21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F05BCED-C3D1-4E23-9BA1-A176A9FAF4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644926"/>
            <a:ext cx="24384000" cy="13716000"/>
          </a:xfrm>
          <a:prstGeom prst="rect">
            <a:avLst/>
          </a:prstGeom>
          <a:noFill/>
        </p:spPr>
      </p:pic>
      <p:sp>
        <p:nvSpPr>
          <p:cNvPr id="17" name="Freeform 7"/>
          <p:cNvSpPr>
            <a:spLocks/>
          </p:cNvSpPr>
          <p:nvPr/>
        </p:nvSpPr>
        <p:spPr bwMode="auto">
          <a:xfrm>
            <a:off x="5660119" y="8794070"/>
            <a:ext cx="18723882" cy="4914632"/>
          </a:xfrm>
          <a:custGeom>
            <a:avLst/>
            <a:gdLst>
              <a:gd name="T0" fmla="*/ 4403 w 4403"/>
              <a:gd name="T1" fmla="*/ 0 h 1161"/>
              <a:gd name="T2" fmla="*/ 4403 w 4403"/>
              <a:gd name="T3" fmla="*/ 1161 h 1161"/>
              <a:gd name="T4" fmla="*/ 0 w 4403"/>
              <a:gd name="T5" fmla="*/ 1161 h 1161"/>
              <a:gd name="T6" fmla="*/ 4403 w 4403"/>
              <a:gd name="T7" fmla="*/ 0 h 11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403" h="1161">
                <a:moveTo>
                  <a:pt x="4403" y="0"/>
                </a:moveTo>
                <a:lnTo>
                  <a:pt x="4403" y="1161"/>
                </a:lnTo>
                <a:lnTo>
                  <a:pt x="0" y="1161"/>
                </a:lnTo>
                <a:lnTo>
                  <a:pt x="4403" y="0"/>
                </a:lnTo>
                <a:close/>
              </a:path>
            </a:pathLst>
          </a:custGeom>
          <a:blipFill dpi="0"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0">
            <a:noFill/>
            <a:prstDash val="solid"/>
            <a:round/>
            <a:headEnd/>
            <a:tailEnd/>
          </a:ln>
        </p:spPr>
        <p:txBody>
          <a:bodyPr vert="horz" wrap="square" lIns="243826" tIns="121912" rIns="243826" bIns="121912" numCol="1" anchor="t" anchorCtr="0" compatLnSpc="1">
            <a:prstTxWarp prst="textNoShape">
              <a:avLst/>
            </a:prstTxWarp>
          </a:bodyPr>
          <a:lstStyle/>
          <a:p>
            <a:pPr algn="l" defTabSz="1733886" fontAlgn="base" hangingPunct="1">
              <a:spcBef>
                <a:spcPct val="0"/>
              </a:spcBef>
              <a:spcAft>
                <a:spcPct val="0"/>
              </a:spcAft>
            </a:pPr>
            <a:endParaRPr lang="zh-CN" altLang="en-US" sz="3414" kern="120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6" name="Freeform 6"/>
          <p:cNvSpPr>
            <a:spLocks/>
          </p:cNvSpPr>
          <p:nvPr/>
        </p:nvSpPr>
        <p:spPr bwMode="auto">
          <a:xfrm>
            <a:off x="0" y="7759651"/>
            <a:ext cx="9984936" cy="5955974"/>
          </a:xfrm>
          <a:custGeom>
            <a:avLst/>
            <a:gdLst>
              <a:gd name="T0" fmla="*/ 0 w 2348"/>
              <a:gd name="T1" fmla="*/ 0 h 1407"/>
              <a:gd name="T2" fmla="*/ 2348 w 2348"/>
              <a:gd name="T3" fmla="*/ 1407 h 1407"/>
              <a:gd name="T4" fmla="*/ 0 w 2348"/>
              <a:gd name="T5" fmla="*/ 1407 h 1407"/>
              <a:gd name="T6" fmla="*/ 0 w 2348"/>
              <a:gd name="T7" fmla="*/ 0 h 14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348" h="1407">
                <a:moveTo>
                  <a:pt x="0" y="0"/>
                </a:moveTo>
                <a:lnTo>
                  <a:pt x="2348" y="1407"/>
                </a:lnTo>
                <a:lnTo>
                  <a:pt x="0" y="1407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0">
            <a:noFill/>
            <a:prstDash val="solid"/>
            <a:round/>
            <a:headEnd/>
            <a:tailEnd/>
          </a:ln>
        </p:spPr>
        <p:txBody>
          <a:bodyPr vert="horz" wrap="square" lIns="243826" tIns="121912" rIns="243826" bIns="121912" numCol="1" anchor="t" anchorCtr="0" compatLnSpc="1">
            <a:prstTxWarp prst="textNoShape">
              <a:avLst/>
            </a:prstTxWarp>
          </a:bodyPr>
          <a:lstStyle/>
          <a:p>
            <a:pPr algn="l" defTabSz="1733886" fontAlgn="base" hangingPunct="1">
              <a:spcBef>
                <a:spcPct val="0"/>
              </a:spcBef>
              <a:spcAft>
                <a:spcPct val="0"/>
              </a:spcAft>
            </a:pPr>
            <a:endParaRPr lang="zh-CN" altLang="en-US" sz="3414" kern="120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5132B500-7F4E-401C-87B9-968BF2466B5F}"/>
              </a:ext>
            </a:extLst>
          </p:cNvPr>
          <p:cNvGrpSpPr/>
          <p:nvPr/>
        </p:nvGrpSpPr>
        <p:grpSpPr>
          <a:xfrm>
            <a:off x="2922926" y="1411824"/>
            <a:ext cx="18848452" cy="4291076"/>
            <a:chOff x="1371960" y="1544925"/>
            <a:chExt cx="9424226" cy="2145538"/>
          </a:xfrm>
        </p:grpSpPr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95EF9E0C-C2F8-46C2-A40B-41D799F54E69}"/>
                </a:ext>
              </a:extLst>
            </p:cNvPr>
            <p:cNvSpPr/>
            <p:nvPr/>
          </p:nvSpPr>
          <p:spPr>
            <a:xfrm>
              <a:off x="1524000" y="1703583"/>
              <a:ext cx="9144000" cy="1812995"/>
            </a:xfrm>
            <a:prstGeom prst="rect">
              <a:avLst/>
            </a:prstGeom>
            <a:solidFill>
              <a:schemeClr val="bg1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1828800" hangingPunct="1"/>
              <a:r>
                <a:rPr lang="en-US" altLang="zh-CN" sz="9600" b="1" kern="1200" dirty="0">
                  <a:solidFill>
                    <a:srgbClr val="C00000"/>
                  </a:solidFill>
                  <a:latin typeface="Arial"/>
                  <a:ea typeface="微软雅黑"/>
                </a:rPr>
                <a:t>2021</a:t>
              </a:r>
              <a:r>
                <a:rPr lang="zh-CN" altLang="en-US" sz="9600" b="1" kern="1200" dirty="0">
                  <a:solidFill>
                    <a:srgbClr val="C00000"/>
                  </a:solidFill>
                  <a:latin typeface="Arial"/>
                  <a:ea typeface="微软雅黑"/>
                </a:rPr>
                <a:t>入学英语 小冰直播带你飞</a:t>
              </a:r>
            </a:p>
          </p:txBody>
        </p:sp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2A02C6F0-E3C4-4C4D-B953-994F62EA7CC2}"/>
                </a:ext>
              </a:extLst>
            </p:cNvPr>
            <p:cNvGrpSpPr/>
            <p:nvPr/>
          </p:nvGrpSpPr>
          <p:grpSpPr>
            <a:xfrm>
              <a:off x="1371960" y="1544925"/>
              <a:ext cx="9424226" cy="2145538"/>
              <a:chOff x="1371960" y="1544925"/>
              <a:chExt cx="9424226" cy="2145538"/>
            </a:xfrm>
          </p:grpSpPr>
          <p:grpSp>
            <p:nvGrpSpPr>
              <p:cNvPr id="31" name="组合 30">
                <a:extLst>
                  <a:ext uri="{FF2B5EF4-FFF2-40B4-BE49-F238E27FC236}">
                    <a16:creationId xmlns:a16="http://schemas.microsoft.com/office/drawing/2014/main" id="{C16183BC-E6D4-49F1-9A69-762157A77FDB}"/>
                  </a:ext>
                </a:extLst>
              </p:cNvPr>
              <p:cNvGrpSpPr/>
              <p:nvPr/>
            </p:nvGrpSpPr>
            <p:grpSpPr>
              <a:xfrm>
                <a:off x="1371960" y="1544925"/>
                <a:ext cx="3500927" cy="803557"/>
                <a:chOff x="1500147" y="1472851"/>
                <a:chExt cx="3500927" cy="803557"/>
              </a:xfrm>
            </p:grpSpPr>
            <p:cxnSp>
              <p:nvCxnSpPr>
                <p:cNvPr id="35" name="直接连接符 34">
                  <a:extLst>
                    <a:ext uri="{FF2B5EF4-FFF2-40B4-BE49-F238E27FC236}">
                      <a16:creationId xmlns:a16="http://schemas.microsoft.com/office/drawing/2014/main" id="{06C7477B-535D-494B-9F58-9530565D3B4C}"/>
                    </a:ext>
                  </a:extLst>
                </p:cNvPr>
                <p:cNvCxnSpPr/>
                <p:nvPr/>
              </p:nvCxnSpPr>
              <p:spPr>
                <a:xfrm flipV="1">
                  <a:off x="1500147" y="1472851"/>
                  <a:ext cx="3500927" cy="17091"/>
                </a:xfrm>
                <a:prstGeom prst="line">
                  <a:avLst/>
                </a:prstGeom>
                <a:ln w="19050">
                  <a:solidFill>
                    <a:schemeClr val="accent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直接连接符 35">
                  <a:extLst>
                    <a:ext uri="{FF2B5EF4-FFF2-40B4-BE49-F238E27FC236}">
                      <a16:creationId xmlns:a16="http://schemas.microsoft.com/office/drawing/2014/main" id="{4AA26696-5CB1-4424-A135-AD5C6BBDBD0B}"/>
                    </a:ext>
                  </a:extLst>
                </p:cNvPr>
                <p:cNvCxnSpPr/>
                <p:nvPr/>
              </p:nvCxnSpPr>
              <p:spPr>
                <a:xfrm>
                  <a:off x="1500147" y="1481396"/>
                  <a:ext cx="0" cy="795012"/>
                </a:xfrm>
                <a:prstGeom prst="line">
                  <a:avLst/>
                </a:prstGeom>
                <a:ln w="19050">
                  <a:solidFill>
                    <a:schemeClr val="accent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2" name="组合 31">
                <a:extLst>
                  <a:ext uri="{FF2B5EF4-FFF2-40B4-BE49-F238E27FC236}">
                    <a16:creationId xmlns:a16="http://schemas.microsoft.com/office/drawing/2014/main" id="{BE6E4A2E-1799-478F-BF76-09FED159CECA}"/>
                  </a:ext>
                </a:extLst>
              </p:cNvPr>
              <p:cNvGrpSpPr/>
              <p:nvPr/>
            </p:nvGrpSpPr>
            <p:grpSpPr>
              <a:xfrm>
                <a:off x="7295259" y="2691925"/>
                <a:ext cx="3500927" cy="998538"/>
                <a:chOff x="7167073" y="2709017"/>
                <a:chExt cx="3500927" cy="998538"/>
              </a:xfrm>
            </p:grpSpPr>
            <p:cxnSp>
              <p:nvCxnSpPr>
                <p:cNvPr id="33" name="直接连接符 32">
                  <a:extLst>
                    <a:ext uri="{FF2B5EF4-FFF2-40B4-BE49-F238E27FC236}">
                      <a16:creationId xmlns:a16="http://schemas.microsoft.com/office/drawing/2014/main" id="{47589E3E-4BA6-462E-AB22-031F6D312F5D}"/>
                    </a:ext>
                  </a:extLst>
                </p:cNvPr>
                <p:cNvCxnSpPr/>
                <p:nvPr/>
              </p:nvCxnSpPr>
              <p:spPr>
                <a:xfrm flipV="1">
                  <a:off x="7167073" y="3690464"/>
                  <a:ext cx="3500927" cy="17091"/>
                </a:xfrm>
                <a:prstGeom prst="line">
                  <a:avLst/>
                </a:prstGeom>
                <a:ln w="19050">
                  <a:solidFill>
                    <a:schemeClr val="accent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直接连接符 33">
                  <a:extLst>
                    <a:ext uri="{FF2B5EF4-FFF2-40B4-BE49-F238E27FC236}">
                      <a16:creationId xmlns:a16="http://schemas.microsoft.com/office/drawing/2014/main" id="{9083454C-0AD1-4062-A88C-6AC586325F8D}"/>
                    </a:ext>
                  </a:extLst>
                </p:cNvPr>
                <p:cNvCxnSpPr/>
                <p:nvPr/>
              </p:nvCxnSpPr>
              <p:spPr>
                <a:xfrm flipV="1">
                  <a:off x="10668000" y="2709017"/>
                  <a:ext cx="0" cy="981447"/>
                </a:xfrm>
                <a:prstGeom prst="line">
                  <a:avLst/>
                </a:prstGeom>
                <a:ln w="19050">
                  <a:solidFill>
                    <a:schemeClr val="accent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8E091EFE-40D8-4DAA-AD4B-8440A4F72EBD}"/>
              </a:ext>
            </a:extLst>
          </p:cNvPr>
          <p:cNvSpPr/>
          <p:nvPr/>
        </p:nvSpPr>
        <p:spPr>
          <a:xfrm>
            <a:off x="4815877" y="6595199"/>
            <a:ext cx="14752246" cy="16954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>
              <a:lnSpc>
                <a:spcPct val="140000"/>
              </a:lnSpc>
            </a:pPr>
            <a:r>
              <a:rPr lang="zh-CN" altLang="en-US" sz="4000" b="1" kern="1200" dirty="0">
                <a:solidFill>
                  <a:srgbClr val="FFFFFF"/>
                </a:solidFill>
                <a:latin typeface="Arial"/>
                <a:ea typeface="微软雅黑"/>
              </a:rPr>
              <a:t>第六弹：如何混过英语</a:t>
            </a:r>
            <a:r>
              <a:rPr lang="en-US" altLang="zh-CN" sz="4000" b="1" kern="1200" dirty="0">
                <a:solidFill>
                  <a:srgbClr val="FFFFFF"/>
                </a:solidFill>
                <a:latin typeface="Arial"/>
                <a:ea typeface="微软雅黑"/>
              </a:rPr>
              <a:t>B</a:t>
            </a:r>
            <a:r>
              <a:rPr lang="zh-CN" altLang="en-US" sz="4000" b="1" kern="1200" dirty="0">
                <a:solidFill>
                  <a:srgbClr val="FFFFFF"/>
                </a:solidFill>
                <a:latin typeface="Arial"/>
                <a:ea typeface="微软雅黑"/>
              </a:rPr>
              <a:t>？</a:t>
            </a:r>
            <a:endParaRPr lang="en-US" altLang="zh-CN" sz="4000" b="1" kern="1200" dirty="0">
              <a:solidFill>
                <a:srgbClr val="FFFFFF"/>
              </a:solidFill>
              <a:latin typeface="Arial"/>
              <a:ea typeface="微软雅黑"/>
            </a:endParaRPr>
          </a:p>
          <a:p>
            <a:pPr defTabSz="1828800" hangingPunct="1">
              <a:lnSpc>
                <a:spcPct val="140000"/>
              </a:lnSpc>
            </a:pPr>
            <a:r>
              <a:rPr lang="zh-CN" altLang="en-US" sz="4000" b="1" kern="1200" dirty="0">
                <a:solidFill>
                  <a:srgbClr val="FFFFFF"/>
                </a:solidFill>
                <a:latin typeface="Arial"/>
                <a:ea typeface="微软雅黑"/>
              </a:rPr>
              <a:t>主讲人：刘冠麟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4EFB4D4-E9F3-4F69-A703-FCB4EECE44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28796" y="9167178"/>
            <a:ext cx="3526404" cy="3526404"/>
          </a:xfrm>
          <a:prstGeom prst="rect">
            <a:avLst/>
          </a:prstGeom>
        </p:spPr>
      </p:pic>
      <p:sp>
        <p:nvSpPr>
          <p:cNvPr id="6" name="矩形: 圆角 5">
            <a:extLst>
              <a:ext uri="{FF2B5EF4-FFF2-40B4-BE49-F238E27FC236}">
                <a16:creationId xmlns:a16="http://schemas.microsoft.com/office/drawing/2014/main" id="{3E7A8F81-BDA3-41E3-BA8D-1CF2E9153953}"/>
              </a:ext>
            </a:extLst>
          </p:cNvPr>
          <p:cNvSpPr/>
          <p:nvPr/>
        </p:nvSpPr>
        <p:spPr>
          <a:xfrm>
            <a:off x="7801469" y="12943138"/>
            <a:ext cx="9139074" cy="63134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/>
            <a:r>
              <a:rPr lang="zh-CN" altLang="en-US" kern="1200" dirty="0">
                <a:solidFill>
                  <a:srgbClr val="FFFFFF"/>
                </a:solidFill>
                <a:latin typeface="Arial"/>
                <a:ea typeface="微软雅黑"/>
              </a:rPr>
              <a:t>在果壳有任何的疑问请扫描上方二维码，小冰团队竭诚为你服务</a:t>
            </a:r>
          </a:p>
        </p:txBody>
      </p:sp>
    </p:spTree>
    <p:extLst>
      <p:ext uri="{BB962C8B-B14F-4D97-AF65-F5344CB8AC3E}">
        <p14:creationId xmlns:p14="http://schemas.microsoft.com/office/powerpoint/2010/main" val="255117038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6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如何混过英语B？"/>
          <p:cNvSpPr txBox="1">
            <a:spLocks noGrp="1"/>
          </p:cNvSpPr>
          <p:nvPr>
            <p:ph type="ctrTitle"/>
          </p:nvPr>
        </p:nvSpPr>
        <p:spPr>
          <a:xfrm>
            <a:off x="1206734" y="459498"/>
            <a:ext cx="21971003" cy="2295034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/>
              <a:t>Is that all I can? I’m</a:t>
            </a:r>
            <a:r>
              <a:rPr lang="zh-CN" altLang="en-US" dirty="0"/>
              <a:t> </a:t>
            </a:r>
            <a:r>
              <a:rPr lang="en-US" altLang="zh-CN" dirty="0"/>
              <a:t>afraid yes.</a:t>
            </a:r>
            <a:endParaRPr dirty="0"/>
          </a:p>
        </p:txBody>
      </p:sp>
      <p:sp>
        <p:nvSpPr>
          <p:cNvPr id="155" name="英语B从入门到放弃…"/>
          <p:cNvSpPr txBox="1"/>
          <p:nvPr/>
        </p:nvSpPr>
        <p:spPr>
          <a:xfrm>
            <a:off x="2956102" y="5247076"/>
            <a:ext cx="19332398" cy="1118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marL="609600" indent="-609600" algn="l">
              <a:buSzPct val="123000"/>
              <a:buChar char="•"/>
              <a:defRPr sz="4800" b="1"/>
            </a:pPr>
            <a:endParaRPr sz="6600" dirty="0"/>
          </a:p>
        </p:txBody>
      </p:sp>
      <p:sp>
        <p:nvSpPr>
          <p:cNvPr id="157" name="英语B写作和口语上课情况…"/>
          <p:cNvSpPr txBox="1"/>
          <p:nvPr/>
        </p:nvSpPr>
        <p:spPr>
          <a:xfrm>
            <a:off x="1206498" y="3441676"/>
            <a:ext cx="21653266" cy="1118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l">
              <a:buSzPct val="100000"/>
              <a:defRPr sz="4800" b="1"/>
            </a:pPr>
            <a:r>
              <a:rPr lang="zh-CN" altLang="en-US" sz="6600" dirty="0"/>
              <a:t>英语作文词数要求：</a:t>
            </a:r>
            <a:r>
              <a:rPr lang="en-US" altLang="zh-CN" sz="6600" dirty="0"/>
              <a:t>200</a:t>
            </a:r>
            <a:r>
              <a:rPr lang="zh-CN" altLang="en-US" sz="6600" dirty="0"/>
              <a:t>。</a:t>
            </a:r>
            <a:endParaRPr sz="6600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713B9F8-2FE0-4B84-878A-A1101EE826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9132" y="2853286"/>
            <a:ext cx="10728369" cy="229503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BAC9E47-E98D-4131-A65E-7F71593B5A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09" y="5350839"/>
            <a:ext cx="12082891" cy="790566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FC733C5-8EDB-4ED6-B3E5-C1CAC1481F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49132" y="5311929"/>
            <a:ext cx="11582443" cy="7983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40619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如何混过英语B？"/>
          <p:cNvSpPr txBox="1">
            <a:spLocks noGrp="1"/>
          </p:cNvSpPr>
          <p:nvPr>
            <p:ph type="ctrTitle"/>
          </p:nvPr>
        </p:nvSpPr>
        <p:spPr>
          <a:xfrm>
            <a:off x="692384" y="485774"/>
            <a:ext cx="21971003" cy="1525807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zh-CN" altLang="en-US" sz="8800" dirty="0"/>
              <a:t>其实你什么都没写，字数就到了。</a:t>
            </a:r>
            <a:endParaRPr sz="8800" dirty="0"/>
          </a:p>
        </p:txBody>
      </p:sp>
      <p:sp>
        <p:nvSpPr>
          <p:cNvPr id="9" name="如何混过英语B？">
            <a:extLst>
              <a:ext uri="{FF2B5EF4-FFF2-40B4-BE49-F238E27FC236}">
                <a16:creationId xmlns:a16="http://schemas.microsoft.com/office/drawing/2014/main" id="{64ADB17E-8AC6-49E3-A73F-A1F700647E4F}"/>
              </a:ext>
            </a:extLst>
          </p:cNvPr>
          <p:cNvSpPr txBox="1">
            <a:spLocks/>
          </p:cNvSpPr>
          <p:nvPr/>
        </p:nvSpPr>
        <p:spPr>
          <a:xfrm>
            <a:off x="692384" y="3314700"/>
            <a:ext cx="22996292" cy="95726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t">
            <a:normAutofit/>
          </a:bodyPr>
          <a:lstStyle>
            <a:lvl1pPr marL="0" marR="0" indent="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600" b="1" i="0" u="none" strike="noStrike" cap="none" spc="-232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0" marR="0" indent="45720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0" marR="0" indent="91440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0" marR="0" indent="137160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0" marR="0" indent="182880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0" marR="0" indent="228600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0" marR="0" indent="274320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0" marR="0" indent="320040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0" marR="0" indent="365760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hangingPunct="1">
              <a:lnSpc>
                <a:spcPct val="100000"/>
              </a:lnSpc>
            </a:pPr>
            <a:r>
              <a:rPr lang="zh-CN" altLang="en-US" sz="8000" dirty="0"/>
              <a:t>骨架有了，下一步就是填充细节。时间有限，今天就只提两点，适用于写作也适用于口语。</a:t>
            </a:r>
            <a:endParaRPr lang="en-US" altLang="zh-CN" sz="8000" dirty="0"/>
          </a:p>
          <a:p>
            <a:pPr hangingPunct="1">
              <a:lnSpc>
                <a:spcPct val="100000"/>
              </a:lnSpc>
            </a:pPr>
            <a:endParaRPr lang="en-US" altLang="zh-CN" sz="8000" dirty="0"/>
          </a:p>
          <a:p>
            <a:pPr hangingPunct="1">
              <a:lnSpc>
                <a:spcPct val="100000"/>
              </a:lnSpc>
            </a:pPr>
            <a:r>
              <a:rPr lang="en-US" altLang="zh-CN" sz="8000" dirty="0"/>
              <a:t>1.</a:t>
            </a:r>
            <a:r>
              <a:rPr lang="zh-CN" altLang="en-US" sz="8000" dirty="0"/>
              <a:t>可读性，别写长难句了，为难别人还为难自己。</a:t>
            </a:r>
            <a:endParaRPr lang="en-US" altLang="zh-CN" sz="8000" dirty="0"/>
          </a:p>
          <a:p>
            <a:pPr hangingPunct="1">
              <a:lnSpc>
                <a:spcPct val="100000"/>
              </a:lnSpc>
            </a:pPr>
            <a:r>
              <a:rPr lang="en-US" altLang="zh-CN" sz="8000" dirty="0"/>
              <a:t>2.</a:t>
            </a:r>
            <a:r>
              <a:rPr lang="zh-CN" altLang="en-US" sz="8000" dirty="0"/>
              <a:t>流畅性，行文过渡要自然。不要</a:t>
            </a:r>
            <a:r>
              <a:rPr lang="en-US" altLang="zh-CN" sz="8000" dirty="0"/>
              <a:t>and, and, and, and, and……, and</a:t>
            </a:r>
            <a:r>
              <a:rPr lang="zh-CN" altLang="en-US" sz="8000" dirty="0"/>
              <a:t>。这就像你说中文，然后，然后，然后，然后，然后</a:t>
            </a:r>
            <a:r>
              <a:rPr lang="en-US" altLang="zh-CN" sz="8000" dirty="0"/>
              <a:t>……</a:t>
            </a:r>
          </a:p>
        </p:txBody>
      </p:sp>
    </p:spTree>
    <p:extLst>
      <p:ext uri="{BB962C8B-B14F-4D97-AF65-F5344CB8AC3E}">
        <p14:creationId xmlns:p14="http://schemas.microsoft.com/office/powerpoint/2010/main" val="138659635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如何混过英语B？"/>
          <p:cNvSpPr txBox="1">
            <a:spLocks noGrp="1"/>
          </p:cNvSpPr>
          <p:nvPr>
            <p:ph type="ctrTitle"/>
          </p:nvPr>
        </p:nvSpPr>
        <p:spPr>
          <a:xfrm>
            <a:off x="465341" y="203294"/>
            <a:ext cx="4678159" cy="229503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zh-CN" altLang="en-US" dirty="0"/>
              <a:t>可读性</a:t>
            </a:r>
            <a:endParaRPr dirty="0"/>
          </a:p>
        </p:txBody>
      </p:sp>
      <p:sp>
        <p:nvSpPr>
          <p:cNvPr id="4" name="如何混过英语B？">
            <a:extLst>
              <a:ext uri="{FF2B5EF4-FFF2-40B4-BE49-F238E27FC236}">
                <a16:creationId xmlns:a16="http://schemas.microsoft.com/office/drawing/2014/main" id="{2B9F421D-F900-48F9-B2F2-89DDD891F931}"/>
              </a:ext>
            </a:extLst>
          </p:cNvPr>
          <p:cNvSpPr txBox="1">
            <a:spLocks/>
          </p:cNvSpPr>
          <p:nvPr/>
        </p:nvSpPr>
        <p:spPr>
          <a:xfrm>
            <a:off x="5143500" y="166933"/>
            <a:ext cx="5583035" cy="2295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>
            <a:lvl1pPr marL="0" marR="0" indent="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600" b="1" i="0" u="none" strike="noStrike" cap="none" spc="-232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0" marR="0" indent="45720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0" marR="0" indent="91440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0" marR="0" indent="137160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0" marR="0" indent="182880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0" marR="0" indent="228600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0" marR="0" indent="274320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0" marR="0" indent="320040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0" marR="0" indent="365760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hangingPunct="1"/>
            <a:r>
              <a:rPr lang="en-US" altLang="zh-CN" dirty="0"/>
              <a:t>=</a:t>
            </a:r>
            <a:r>
              <a:rPr lang="zh-CN" altLang="en-US" dirty="0"/>
              <a:t>说人话</a:t>
            </a:r>
          </a:p>
        </p:txBody>
      </p:sp>
      <p:sp>
        <p:nvSpPr>
          <p:cNvPr id="5" name="如何混过英语B？">
            <a:extLst>
              <a:ext uri="{FF2B5EF4-FFF2-40B4-BE49-F238E27FC236}">
                <a16:creationId xmlns:a16="http://schemas.microsoft.com/office/drawing/2014/main" id="{DE76992F-686D-4728-B634-9E8EB7EA7657}"/>
              </a:ext>
            </a:extLst>
          </p:cNvPr>
          <p:cNvSpPr txBox="1">
            <a:spLocks/>
          </p:cNvSpPr>
          <p:nvPr/>
        </p:nvSpPr>
        <p:spPr>
          <a:xfrm>
            <a:off x="465340" y="2828926"/>
            <a:ext cx="23480509" cy="40290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t">
            <a:noAutofit/>
          </a:bodyPr>
          <a:lstStyle>
            <a:lvl1pPr marL="0" marR="0" indent="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600" b="1" i="0" u="none" strike="noStrike" cap="none" spc="-232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0" marR="0" indent="45720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0" marR="0" indent="91440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0" marR="0" indent="137160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0" marR="0" indent="182880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0" marR="0" indent="228600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0" marR="0" indent="274320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0" marR="0" indent="320040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0" marR="0" indent="365760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>
              <a:lnSpc>
                <a:spcPct val="110000"/>
              </a:lnSpc>
            </a:pPr>
            <a:r>
              <a:rPr lang="zh-CN" altLang="en-US" sz="5400" dirty="0">
                <a:latin typeface="+mn-ea"/>
              </a:rPr>
              <a:t>如果说简溪是那种青春偶像剧里一定会出现的全身散发着阳光气味、眉清目秀的少年的话，那么宫洺就是那种走在米兰时装周伸展台上、面容死气沉沉却英俊无敌的男人，就像我们每次打开时尚杂志都会看见的</a:t>
            </a:r>
            <a:r>
              <a:rPr lang="en-US" sz="5400" dirty="0">
                <a:latin typeface="+mn-ea"/>
              </a:rPr>
              <a:t>Prada</a:t>
            </a:r>
            <a:r>
              <a:rPr lang="zh-CN" altLang="en-US" sz="5400" dirty="0">
                <a:latin typeface="+mn-ea"/>
              </a:rPr>
              <a:t>或者</a:t>
            </a:r>
            <a:r>
              <a:rPr lang="en-US" sz="5400" dirty="0">
                <a:latin typeface="+mn-ea"/>
              </a:rPr>
              <a:t>Dior Homme</a:t>
            </a:r>
            <a:r>
              <a:rPr lang="zh-CN" altLang="en-US" sz="5400" dirty="0">
                <a:latin typeface="+mn-ea"/>
              </a:rPr>
              <a:t>广告上那些说不出的阴沉桀骜却美得无可挑剔的平面模特。</a:t>
            </a:r>
            <a:r>
              <a:rPr lang="en-US" altLang="zh-CN" sz="5400" dirty="0">
                <a:latin typeface="+mn-ea"/>
              </a:rPr>
              <a:t>——</a:t>
            </a:r>
            <a:r>
              <a:rPr lang="zh-CN" altLang="en-US" sz="5400" dirty="0">
                <a:latin typeface="+mn-ea"/>
              </a:rPr>
              <a:t>郭敬明</a:t>
            </a:r>
            <a:r>
              <a:rPr lang="en-US" altLang="zh-CN" sz="5400" dirty="0">
                <a:latin typeface="+mn-ea"/>
              </a:rPr>
              <a:t>《</a:t>
            </a:r>
            <a:r>
              <a:rPr lang="zh-CN" altLang="en-US" sz="5400" dirty="0">
                <a:latin typeface="+mn-ea"/>
              </a:rPr>
              <a:t>小时代</a:t>
            </a:r>
            <a:r>
              <a:rPr lang="en-US" altLang="zh-CN" sz="5400" dirty="0">
                <a:latin typeface="+mn-ea"/>
              </a:rPr>
              <a:t>》</a:t>
            </a:r>
          </a:p>
          <a:p>
            <a:pPr>
              <a:lnSpc>
                <a:spcPct val="110000"/>
              </a:lnSpc>
            </a:pPr>
            <a:br>
              <a:rPr lang="zh-CN" altLang="en-US" sz="5400" dirty="0"/>
            </a:br>
            <a:endParaRPr lang="zh-CN" altLang="en-US" sz="5400" dirty="0"/>
          </a:p>
        </p:txBody>
      </p:sp>
      <p:sp>
        <p:nvSpPr>
          <p:cNvPr id="7" name="如何混过英语B？">
            <a:extLst>
              <a:ext uri="{FF2B5EF4-FFF2-40B4-BE49-F238E27FC236}">
                <a16:creationId xmlns:a16="http://schemas.microsoft.com/office/drawing/2014/main" id="{62657473-544A-4989-8F30-DF26127FEA28}"/>
              </a:ext>
            </a:extLst>
          </p:cNvPr>
          <p:cNvSpPr txBox="1">
            <a:spLocks/>
          </p:cNvSpPr>
          <p:nvPr/>
        </p:nvSpPr>
        <p:spPr>
          <a:xfrm>
            <a:off x="10726535" y="203294"/>
            <a:ext cx="11451126" cy="2295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>
            <a:lvl1pPr marL="0" marR="0" indent="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600" b="1" i="0" u="none" strike="noStrike" cap="none" spc="-232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0" marR="0" indent="45720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0" marR="0" indent="91440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0" marR="0" indent="137160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0" marR="0" indent="182880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0" marR="0" indent="228600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0" marR="0" indent="274320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0" marR="0" indent="320040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0" marR="0" indent="365760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hangingPunct="1"/>
            <a:r>
              <a:rPr lang="en-US" altLang="zh-CN" dirty="0"/>
              <a:t>=</a:t>
            </a:r>
            <a:r>
              <a:rPr lang="zh-CN" altLang="en-US" dirty="0"/>
              <a:t>你一口气能念完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F9B7945-2C28-414E-9A21-B148E9340BF8}"/>
              </a:ext>
            </a:extLst>
          </p:cNvPr>
          <p:cNvSpPr/>
          <p:nvPr/>
        </p:nvSpPr>
        <p:spPr>
          <a:xfrm>
            <a:off x="465340" y="6657975"/>
            <a:ext cx="23453320" cy="64201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l">
              <a:lnSpc>
                <a:spcPct val="110000"/>
              </a:lnSpc>
            </a:pPr>
            <a:r>
              <a:rPr lang="zh-CN" altLang="en-US" sz="5400" b="1" dirty="0">
                <a:latin typeface="+mn-ea"/>
              </a:rPr>
              <a:t>拆解</a:t>
            </a:r>
            <a:endParaRPr lang="en-US" altLang="zh-CN" sz="5400" b="1" dirty="0">
              <a:latin typeface="+mn-ea"/>
            </a:endParaRPr>
          </a:p>
          <a:p>
            <a:pPr lvl="0" algn="l">
              <a:lnSpc>
                <a:spcPct val="110000"/>
              </a:lnSpc>
            </a:pPr>
            <a:r>
              <a:rPr lang="en-US" altLang="zh-CN" sz="5400" b="1" dirty="0">
                <a:latin typeface="+mn-ea"/>
              </a:rPr>
              <a:t>1.</a:t>
            </a:r>
            <a:r>
              <a:rPr lang="zh-CN" altLang="en-US" sz="5400" b="1" dirty="0">
                <a:latin typeface="+mn-ea"/>
              </a:rPr>
              <a:t>简溪是（</a:t>
            </a:r>
            <a:r>
              <a:rPr lang="zh-CN" altLang="en-US" sz="5400" b="1" dirty="0">
                <a:solidFill>
                  <a:schemeClr val="tx1">
                    <a:lumMod val="50000"/>
                  </a:schemeClr>
                </a:solidFill>
                <a:latin typeface="+mn-ea"/>
              </a:rPr>
              <a:t>青春偶像剧里一定会出现的全身散发着阳光气味、眉清目秀的</a:t>
            </a:r>
            <a:r>
              <a:rPr lang="zh-CN" altLang="en-US" sz="5400" b="1" dirty="0">
                <a:latin typeface="+mn-ea"/>
              </a:rPr>
              <a:t>）少年。</a:t>
            </a:r>
            <a:endParaRPr lang="en-US" altLang="zh-CN" sz="5400" b="1" dirty="0">
              <a:latin typeface="+mn-ea"/>
            </a:endParaRPr>
          </a:p>
          <a:p>
            <a:pPr lvl="0" algn="l">
              <a:lnSpc>
                <a:spcPct val="110000"/>
              </a:lnSpc>
            </a:pPr>
            <a:r>
              <a:rPr lang="en-US" altLang="zh-CN" sz="5400" b="1" dirty="0">
                <a:latin typeface="+mn-ea"/>
              </a:rPr>
              <a:t>2.</a:t>
            </a:r>
            <a:r>
              <a:rPr lang="zh-CN" altLang="en-US" sz="5400" b="1" dirty="0">
                <a:latin typeface="+mn-ea"/>
              </a:rPr>
              <a:t>宫洺是（</a:t>
            </a:r>
            <a:r>
              <a:rPr lang="zh-CN" altLang="en-US" sz="5400" b="1" dirty="0">
                <a:solidFill>
                  <a:schemeClr val="tx1">
                    <a:lumMod val="50000"/>
                  </a:schemeClr>
                </a:solidFill>
                <a:latin typeface="+mn-ea"/>
              </a:rPr>
              <a:t>走在米兰时装周伸展台上、面容死气沉沉却英俊无敌的</a:t>
            </a:r>
            <a:r>
              <a:rPr lang="zh-CN" altLang="en-US" sz="5400" b="1" dirty="0">
                <a:latin typeface="+mn-ea"/>
              </a:rPr>
              <a:t>）男人。</a:t>
            </a:r>
            <a:endParaRPr lang="en-US" altLang="zh-CN" sz="5400" b="1" dirty="0">
              <a:latin typeface="+mn-ea"/>
            </a:endParaRPr>
          </a:p>
          <a:p>
            <a:pPr lvl="0" algn="l">
              <a:lnSpc>
                <a:spcPct val="110000"/>
              </a:lnSpc>
            </a:pPr>
            <a:r>
              <a:rPr lang="en-US" sz="5400" b="1" dirty="0">
                <a:latin typeface="+mn-ea"/>
              </a:rPr>
              <a:t>3</a:t>
            </a:r>
            <a:r>
              <a:rPr lang="en-US" altLang="zh-CN" sz="5400" b="1" dirty="0">
                <a:latin typeface="+mn-ea"/>
              </a:rPr>
              <a:t>.</a:t>
            </a:r>
            <a:r>
              <a:rPr lang="zh-CN" altLang="en-US" sz="5400" b="1" dirty="0">
                <a:latin typeface="+mn-ea"/>
              </a:rPr>
              <a:t>宫洺像（</a:t>
            </a:r>
            <a:r>
              <a:rPr lang="zh-CN" altLang="en-US" sz="5400" b="1" dirty="0">
                <a:solidFill>
                  <a:schemeClr val="tx1">
                    <a:lumMod val="50000"/>
                  </a:schemeClr>
                </a:solidFill>
                <a:latin typeface="+mn-ea"/>
              </a:rPr>
              <a:t>时尚杂志都会看见的</a:t>
            </a:r>
            <a:r>
              <a:rPr lang="en-US" sz="5400" b="1" dirty="0">
                <a:solidFill>
                  <a:schemeClr val="tx1">
                    <a:lumMod val="50000"/>
                  </a:schemeClr>
                </a:solidFill>
                <a:latin typeface="+mn-ea"/>
              </a:rPr>
              <a:t>Prada</a:t>
            </a:r>
            <a:r>
              <a:rPr lang="zh-CN" altLang="en-US" sz="5400" b="1" dirty="0">
                <a:solidFill>
                  <a:schemeClr val="tx1">
                    <a:lumMod val="50000"/>
                  </a:schemeClr>
                </a:solidFill>
                <a:latin typeface="+mn-ea"/>
              </a:rPr>
              <a:t>或者</a:t>
            </a:r>
            <a:r>
              <a:rPr lang="en-US" sz="5400" b="1" dirty="0">
                <a:solidFill>
                  <a:schemeClr val="tx1">
                    <a:lumMod val="50000"/>
                  </a:schemeClr>
                </a:solidFill>
                <a:latin typeface="+mn-ea"/>
              </a:rPr>
              <a:t>Dior Homme</a:t>
            </a:r>
            <a:r>
              <a:rPr lang="zh-CN" altLang="en-US" sz="5400" b="1" dirty="0">
                <a:solidFill>
                  <a:schemeClr val="tx1">
                    <a:lumMod val="50000"/>
                  </a:schemeClr>
                </a:solidFill>
                <a:latin typeface="+mn-ea"/>
              </a:rPr>
              <a:t>广告上那些说不出的阴沉桀骜却美得无可挑剔的</a:t>
            </a:r>
            <a:r>
              <a:rPr lang="zh-CN" altLang="en-US" sz="5400" b="1" dirty="0">
                <a:latin typeface="+mn-ea"/>
              </a:rPr>
              <a:t>）平面模特。</a:t>
            </a:r>
            <a:endParaRPr lang="en-US" altLang="zh-CN" sz="5400" b="1" dirty="0">
              <a:latin typeface="+mn-ea"/>
            </a:endParaRPr>
          </a:p>
          <a:p>
            <a:pPr lvl="0" algn="l">
              <a:lnSpc>
                <a:spcPct val="110000"/>
              </a:lnSpc>
            </a:pPr>
            <a:r>
              <a:rPr lang="en-US" sz="5400" b="1" dirty="0">
                <a:latin typeface="+mn-ea"/>
              </a:rPr>
              <a:t>4</a:t>
            </a:r>
            <a:r>
              <a:rPr lang="en-US" altLang="zh-CN" sz="5400" b="1" dirty="0">
                <a:latin typeface="+mn-ea"/>
              </a:rPr>
              <a:t>.</a:t>
            </a:r>
            <a:r>
              <a:rPr lang="zh-CN" altLang="en-US" sz="5400" b="1" dirty="0">
                <a:latin typeface="+mn-ea"/>
              </a:rPr>
              <a:t>他俩不一样。</a:t>
            </a:r>
            <a:endParaRPr lang="en-US" sz="54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9290495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如何混过英语B？"/>
          <p:cNvSpPr txBox="1">
            <a:spLocks noGrp="1"/>
          </p:cNvSpPr>
          <p:nvPr>
            <p:ph type="ctrTitle"/>
          </p:nvPr>
        </p:nvSpPr>
        <p:spPr>
          <a:xfrm>
            <a:off x="465341" y="203294"/>
            <a:ext cx="4678159" cy="229503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zh-CN" altLang="en-US" dirty="0"/>
              <a:t>可读性</a:t>
            </a:r>
            <a:endParaRPr dirty="0"/>
          </a:p>
        </p:txBody>
      </p:sp>
      <p:sp>
        <p:nvSpPr>
          <p:cNvPr id="4" name="如何混过英语B？">
            <a:extLst>
              <a:ext uri="{FF2B5EF4-FFF2-40B4-BE49-F238E27FC236}">
                <a16:creationId xmlns:a16="http://schemas.microsoft.com/office/drawing/2014/main" id="{2B9F421D-F900-48F9-B2F2-89DDD891F931}"/>
              </a:ext>
            </a:extLst>
          </p:cNvPr>
          <p:cNvSpPr txBox="1">
            <a:spLocks/>
          </p:cNvSpPr>
          <p:nvPr/>
        </p:nvSpPr>
        <p:spPr>
          <a:xfrm>
            <a:off x="5143500" y="166933"/>
            <a:ext cx="5583035" cy="2295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>
            <a:lvl1pPr marL="0" marR="0" indent="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600" b="1" i="0" u="none" strike="noStrike" cap="none" spc="-232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0" marR="0" indent="45720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0" marR="0" indent="91440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0" marR="0" indent="137160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0" marR="0" indent="182880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0" marR="0" indent="228600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0" marR="0" indent="274320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0" marR="0" indent="320040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0" marR="0" indent="365760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hangingPunct="1"/>
            <a:r>
              <a:rPr lang="en-US" altLang="zh-CN" dirty="0"/>
              <a:t>=</a:t>
            </a:r>
            <a:r>
              <a:rPr lang="zh-CN" altLang="en-US" dirty="0"/>
              <a:t>说人话</a:t>
            </a:r>
          </a:p>
        </p:txBody>
      </p:sp>
      <p:sp>
        <p:nvSpPr>
          <p:cNvPr id="5" name="如何混过英语B？">
            <a:extLst>
              <a:ext uri="{FF2B5EF4-FFF2-40B4-BE49-F238E27FC236}">
                <a16:creationId xmlns:a16="http://schemas.microsoft.com/office/drawing/2014/main" id="{DE76992F-686D-4728-B634-9E8EB7EA7657}"/>
              </a:ext>
            </a:extLst>
          </p:cNvPr>
          <p:cNvSpPr txBox="1">
            <a:spLocks/>
          </p:cNvSpPr>
          <p:nvPr/>
        </p:nvSpPr>
        <p:spPr>
          <a:xfrm>
            <a:off x="451745" y="2534689"/>
            <a:ext cx="23480509" cy="106837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t">
            <a:noAutofit/>
          </a:bodyPr>
          <a:lstStyle>
            <a:lvl1pPr marL="0" marR="0" indent="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600" b="1" i="0" u="none" strike="noStrike" cap="none" spc="-232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0" marR="0" indent="45720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0" marR="0" indent="91440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0" marR="0" indent="137160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0" marR="0" indent="182880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0" marR="0" indent="228600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0" marR="0" indent="274320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0" marR="0" indent="320040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0" marR="0" indent="365760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>
              <a:lnSpc>
                <a:spcPct val="110000"/>
              </a:lnSpc>
            </a:pPr>
            <a:r>
              <a:rPr lang="zh-CN" altLang="en-US" sz="5400" dirty="0"/>
              <a:t>抛弃一些没有意义的从句，简化你的写作。</a:t>
            </a:r>
            <a:endParaRPr lang="en-US" altLang="zh-CN" sz="5400" dirty="0"/>
          </a:p>
          <a:p>
            <a:pPr>
              <a:lnSpc>
                <a:spcPct val="110000"/>
              </a:lnSpc>
            </a:pPr>
            <a:r>
              <a:rPr lang="en-US" altLang="zh-CN" sz="5400" dirty="0"/>
              <a:t>1.</a:t>
            </a:r>
            <a:r>
              <a:rPr lang="zh-CN" altLang="en-US" sz="5400" dirty="0"/>
              <a:t>同位语</a:t>
            </a:r>
            <a:endParaRPr lang="en-US" altLang="zh-CN" sz="5400" dirty="0"/>
          </a:p>
          <a:p>
            <a:pPr>
              <a:lnSpc>
                <a:spcPct val="110000"/>
              </a:lnSpc>
            </a:pPr>
            <a:r>
              <a:rPr lang="en-US" altLang="zh-CN" sz="5400" dirty="0"/>
              <a:t>My friend, whose name is Kim, is from south Korea.</a:t>
            </a:r>
          </a:p>
          <a:p>
            <a:pPr>
              <a:lnSpc>
                <a:spcPct val="110000"/>
              </a:lnSpc>
            </a:pPr>
            <a:r>
              <a:rPr lang="en-US" altLang="zh-CN" sz="5400" dirty="0"/>
              <a:t>My friend, Kim, is from south Korea.</a:t>
            </a:r>
          </a:p>
          <a:p>
            <a:pPr>
              <a:lnSpc>
                <a:spcPct val="110000"/>
              </a:lnSpc>
            </a:pPr>
            <a:r>
              <a:rPr lang="en-US" altLang="zh-CN" sz="5400" dirty="0"/>
              <a:t>2.</a:t>
            </a:r>
            <a:r>
              <a:rPr lang="zh-CN" altLang="en-US" sz="5400" dirty="0"/>
              <a:t>分词</a:t>
            </a:r>
            <a:endParaRPr lang="en-US" altLang="zh-CN" sz="5400" dirty="0"/>
          </a:p>
          <a:p>
            <a:pPr>
              <a:lnSpc>
                <a:spcPct val="110000"/>
              </a:lnSpc>
            </a:pPr>
            <a:r>
              <a:rPr lang="en-US" altLang="zh-CN" sz="5400" dirty="0"/>
              <a:t>There were many people who were exercising in the park.</a:t>
            </a:r>
          </a:p>
          <a:p>
            <a:pPr>
              <a:lnSpc>
                <a:spcPct val="110000"/>
              </a:lnSpc>
            </a:pPr>
            <a:r>
              <a:rPr lang="en-US" altLang="zh-CN" sz="5400" dirty="0"/>
              <a:t>There were many people exercising in the park.</a:t>
            </a:r>
          </a:p>
          <a:p>
            <a:pPr>
              <a:lnSpc>
                <a:spcPct val="110000"/>
              </a:lnSpc>
            </a:pPr>
            <a:r>
              <a:rPr lang="en-US" altLang="zh-CN" sz="5400" dirty="0"/>
              <a:t>3.</a:t>
            </a:r>
            <a:r>
              <a:rPr lang="zh-CN" altLang="en-US" sz="5400" dirty="0"/>
              <a:t>指代不清就别用从句了</a:t>
            </a:r>
            <a:endParaRPr lang="en-US" altLang="zh-CN" sz="5400" dirty="0"/>
          </a:p>
          <a:p>
            <a:pPr>
              <a:lnSpc>
                <a:spcPct val="110000"/>
              </a:lnSpc>
            </a:pPr>
            <a:r>
              <a:rPr lang="en-US" altLang="zh-CN" sz="5400" dirty="0"/>
              <a:t>COVID-19 has become the focus of the public concern, which is necessary to take some action to prevent.</a:t>
            </a:r>
          </a:p>
          <a:p>
            <a:pPr>
              <a:lnSpc>
                <a:spcPct val="110000"/>
              </a:lnSpc>
            </a:pPr>
            <a:r>
              <a:rPr lang="en-US" altLang="zh-CN" sz="5400" dirty="0"/>
              <a:t>COVID-19 has become the focus of the public concern, and it is necessary to take some action to prevent COVID-19.</a:t>
            </a:r>
          </a:p>
          <a:p>
            <a:pPr>
              <a:lnSpc>
                <a:spcPct val="110000"/>
              </a:lnSpc>
            </a:pPr>
            <a:endParaRPr lang="en-US" altLang="zh-CN" sz="5400" dirty="0"/>
          </a:p>
          <a:p>
            <a:pPr>
              <a:lnSpc>
                <a:spcPct val="110000"/>
              </a:lnSpc>
            </a:pPr>
            <a:br>
              <a:rPr lang="zh-CN" altLang="en-US" sz="5400" dirty="0"/>
            </a:br>
            <a:endParaRPr lang="zh-CN" altLang="en-US" sz="5400" dirty="0"/>
          </a:p>
        </p:txBody>
      </p:sp>
      <p:sp>
        <p:nvSpPr>
          <p:cNvPr id="7" name="如何混过英语B？">
            <a:extLst>
              <a:ext uri="{FF2B5EF4-FFF2-40B4-BE49-F238E27FC236}">
                <a16:creationId xmlns:a16="http://schemas.microsoft.com/office/drawing/2014/main" id="{62657473-544A-4989-8F30-DF26127FEA28}"/>
              </a:ext>
            </a:extLst>
          </p:cNvPr>
          <p:cNvSpPr txBox="1">
            <a:spLocks/>
          </p:cNvSpPr>
          <p:nvPr/>
        </p:nvSpPr>
        <p:spPr>
          <a:xfrm>
            <a:off x="10726535" y="203294"/>
            <a:ext cx="11451126" cy="2295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>
            <a:lvl1pPr marL="0" marR="0" indent="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600" b="1" i="0" u="none" strike="noStrike" cap="none" spc="-232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0" marR="0" indent="45720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0" marR="0" indent="91440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0" marR="0" indent="137160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0" marR="0" indent="182880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0" marR="0" indent="228600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0" marR="0" indent="274320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0" marR="0" indent="320040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0" marR="0" indent="365760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hangingPunct="1"/>
            <a:r>
              <a:rPr lang="en-US" altLang="zh-CN" dirty="0"/>
              <a:t>=</a:t>
            </a:r>
            <a:r>
              <a:rPr lang="zh-CN" altLang="en-US" dirty="0"/>
              <a:t>你一口气能念完</a:t>
            </a:r>
          </a:p>
        </p:txBody>
      </p:sp>
    </p:spTree>
    <p:extLst>
      <p:ext uri="{BB962C8B-B14F-4D97-AF65-F5344CB8AC3E}">
        <p14:creationId xmlns:p14="http://schemas.microsoft.com/office/powerpoint/2010/main" val="310608675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如何混过英语B？"/>
          <p:cNvSpPr txBox="1">
            <a:spLocks noGrp="1"/>
          </p:cNvSpPr>
          <p:nvPr>
            <p:ph type="ctrTitle"/>
          </p:nvPr>
        </p:nvSpPr>
        <p:spPr>
          <a:xfrm>
            <a:off x="465341" y="203294"/>
            <a:ext cx="14089506" cy="229503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zh-CN" dirty="0"/>
              <a:t>Conjunctions </a:t>
            </a:r>
            <a:r>
              <a:rPr lang="zh-CN" altLang="en-US" dirty="0"/>
              <a:t>连词</a:t>
            </a:r>
            <a:endParaRPr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7A285D4E-2CC5-4D8D-B2FB-05D38B68605A}"/>
              </a:ext>
            </a:extLst>
          </p:cNvPr>
          <p:cNvSpPr/>
          <p:nvPr/>
        </p:nvSpPr>
        <p:spPr>
          <a:xfrm>
            <a:off x="465340" y="2417294"/>
            <a:ext cx="23453317" cy="119047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l">
              <a:lnSpc>
                <a:spcPct val="110000"/>
              </a:lnSpc>
            </a:pPr>
            <a:r>
              <a:rPr lang="zh-CN" altLang="en-US" sz="5400" b="1" dirty="0">
                <a:latin typeface="+mn-ea"/>
              </a:rPr>
              <a:t>并列连词：</a:t>
            </a:r>
            <a:r>
              <a:rPr lang="en-US" altLang="zh-CN" sz="5400" b="1" dirty="0">
                <a:latin typeface="+mn-ea"/>
              </a:rPr>
              <a:t>And, but, for, so, nor, or, yet.</a:t>
            </a:r>
          </a:p>
          <a:p>
            <a:pPr lvl="0" algn="l">
              <a:lnSpc>
                <a:spcPct val="110000"/>
              </a:lnSpc>
            </a:pPr>
            <a:r>
              <a:rPr lang="zh-CN" altLang="en-US" sz="5400" b="1" dirty="0">
                <a:latin typeface="+mn-ea"/>
              </a:rPr>
              <a:t>从属连词</a:t>
            </a:r>
            <a:endParaRPr lang="en-US" altLang="zh-CN" sz="5400" b="1" dirty="0">
              <a:latin typeface="+mn-ea"/>
            </a:endParaRPr>
          </a:p>
          <a:p>
            <a:pPr lvl="0" algn="l">
              <a:lnSpc>
                <a:spcPct val="110000"/>
              </a:lnSpc>
            </a:pPr>
            <a:r>
              <a:rPr lang="en-US" altLang="zh-CN" sz="5400" b="1" dirty="0">
                <a:latin typeface="+mn-ea"/>
              </a:rPr>
              <a:t>Conjunctions Concession: though, although, even though, while.</a:t>
            </a:r>
          </a:p>
          <a:p>
            <a:pPr lvl="0" algn="l">
              <a:lnSpc>
                <a:spcPct val="110000"/>
              </a:lnSpc>
            </a:pPr>
            <a:r>
              <a:rPr lang="en-US" altLang="zh-CN" sz="5400" b="1" dirty="0">
                <a:latin typeface="+mn-ea"/>
              </a:rPr>
              <a:t>Conjunctions Conditions: if, only if, unless, until, provided that, assuming that, even if, in case, lest.</a:t>
            </a:r>
          </a:p>
          <a:p>
            <a:pPr lvl="0" algn="l">
              <a:lnSpc>
                <a:spcPct val="110000"/>
              </a:lnSpc>
            </a:pPr>
            <a:r>
              <a:rPr lang="en-US" altLang="zh-CN" sz="5400" b="1" dirty="0">
                <a:latin typeface="+mn-ea"/>
              </a:rPr>
              <a:t>Conjunctions Comparison: than, rather than, whether, as much as, where as.</a:t>
            </a:r>
          </a:p>
          <a:p>
            <a:pPr lvl="0" algn="l">
              <a:lnSpc>
                <a:spcPct val="110000"/>
              </a:lnSpc>
            </a:pPr>
            <a:r>
              <a:rPr lang="en-US" altLang="zh-CN" sz="5400" b="1" dirty="0">
                <a:latin typeface="+mn-ea"/>
              </a:rPr>
              <a:t>Conjunctions Time: after, as long as, as soon as, before, by the time, now that, once, since, till, until, when, whenever, while.</a:t>
            </a:r>
          </a:p>
          <a:p>
            <a:pPr lvl="0" algn="l">
              <a:lnSpc>
                <a:spcPct val="110000"/>
              </a:lnSpc>
            </a:pPr>
            <a:r>
              <a:rPr lang="en-US" altLang="zh-CN" sz="5400" b="1" dirty="0">
                <a:latin typeface="+mn-ea"/>
              </a:rPr>
              <a:t>Conjunctions Reason: because, since, so that, in order, why</a:t>
            </a:r>
          </a:p>
          <a:p>
            <a:pPr lvl="0" algn="l">
              <a:lnSpc>
                <a:spcPct val="110000"/>
              </a:lnSpc>
            </a:pPr>
            <a:r>
              <a:rPr lang="en-US" altLang="zh-CN" sz="5400" b="1" dirty="0">
                <a:latin typeface="+mn-ea"/>
              </a:rPr>
              <a:t>Relative Adjective: that, what, whatever, which, whichever</a:t>
            </a:r>
          </a:p>
          <a:p>
            <a:pPr lvl="0" algn="l">
              <a:lnSpc>
                <a:spcPct val="110000"/>
              </a:lnSpc>
            </a:pPr>
            <a:r>
              <a:rPr lang="en-US" altLang="zh-CN" sz="5400" b="1" dirty="0">
                <a:latin typeface="+mn-ea"/>
              </a:rPr>
              <a:t>Relative Pronoun: who, whoever, whom, whomever, whose</a:t>
            </a:r>
          </a:p>
          <a:p>
            <a:pPr lvl="0" algn="l">
              <a:lnSpc>
                <a:spcPct val="110000"/>
              </a:lnSpc>
            </a:pPr>
            <a:endParaRPr lang="en-US" altLang="zh-CN" sz="54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61288756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7A285D4E-2CC5-4D8D-B2FB-05D38B68605A}"/>
              </a:ext>
            </a:extLst>
          </p:cNvPr>
          <p:cNvSpPr/>
          <p:nvPr/>
        </p:nvSpPr>
        <p:spPr>
          <a:xfrm>
            <a:off x="465341" y="388469"/>
            <a:ext cx="23453317" cy="128245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l">
              <a:lnSpc>
                <a:spcPct val="110000"/>
              </a:lnSpc>
            </a:pPr>
            <a:r>
              <a:rPr lang="en-US" altLang="zh-CN" sz="5400" b="1" dirty="0">
                <a:latin typeface="+mn-ea"/>
              </a:rPr>
              <a:t>Conjunctions Manner: how, as though, as if</a:t>
            </a:r>
          </a:p>
          <a:p>
            <a:pPr lvl="0" algn="l">
              <a:lnSpc>
                <a:spcPct val="110000"/>
              </a:lnSpc>
            </a:pPr>
            <a:r>
              <a:rPr lang="en-US" altLang="zh-CN" sz="5400" b="1" dirty="0">
                <a:latin typeface="+mn-ea"/>
              </a:rPr>
              <a:t>Conjunctions Place: where, wherever</a:t>
            </a:r>
          </a:p>
          <a:p>
            <a:pPr lvl="0" algn="l">
              <a:lnSpc>
                <a:spcPct val="110000"/>
              </a:lnSpc>
            </a:pPr>
            <a:r>
              <a:rPr lang="zh-CN" altLang="en-US" sz="5400" b="1" dirty="0">
                <a:latin typeface="+mn-ea"/>
              </a:rPr>
              <a:t>关联连词</a:t>
            </a:r>
            <a:r>
              <a:rPr lang="en-US" altLang="zh-CN" sz="5400" b="1" dirty="0">
                <a:latin typeface="+mn-ea"/>
              </a:rPr>
              <a:t>: as……as, just as……so,</a:t>
            </a:r>
            <a:r>
              <a:rPr lang="zh-CN" altLang="en-US" sz="5400" b="1" dirty="0">
                <a:latin typeface="+mn-ea"/>
              </a:rPr>
              <a:t> </a:t>
            </a:r>
            <a:r>
              <a:rPr lang="en-US" altLang="zh-CN" sz="5400" b="1" dirty="0">
                <a:latin typeface="+mn-ea"/>
              </a:rPr>
              <a:t>both……and,</a:t>
            </a:r>
            <a:r>
              <a:rPr lang="zh-CN" altLang="en-US" sz="5400" b="1" dirty="0">
                <a:latin typeface="+mn-ea"/>
              </a:rPr>
              <a:t> </a:t>
            </a:r>
            <a:r>
              <a:rPr lang="en-US" altLang="zh-CN" sz="5400" b="1" dirty="0">
                <a:latin typeface="+mn-ea"/>
              </a:rPr>
              <a:t>hardly……when, scarcely……when,</a:t>
            </a:r>
            <a:r>
              <a:rPr lang="zh-CN" altLang="en-US" sz="5400" b="1" dirty="0">
                <a:latin typeface="+mn-ea"/>
              </a:rPr>
              <a:t> </a:t>
            </a:r>
            <a:r>
              <a:rPr lang="en-US" altLang="zh-CN" sz="5400" b="1" dirty="0">
                <a:latin typeface="+mn-ea"/>
              </a:rPr>
              <a:t>either……or,</a:t>
            </a:r>
            <a:r>
              <a:rPr lang="zh-CN" altLang="en-US" sz="5400" b="1" dirty="0">
                <a:latin typeface="+mn-ea"/>
              </a:rPr>
              <a:t> </a:t>
            </a:r>
            <a:r>
              <a:rPr lang="en-US" altLang="zh-CN" sz="5400" b="1" dirty="0">
                <a:latin typeface="+mn-ea"/>
              </a:rPr>
              <a:t>neither……nor,</a:t>
            </a:r>
            <a:r>
              <a:rPr lang="zh-CN" altLang="en-US" sz="5400" b="1" dirty="0">
                <a:latin typeface="+mn-ea"/>
              </a:rPr>
              <a:t> </a:t>
            </a:r>
            <a:r>
              <a:rPr lang="en-US" altLang="zh-CN" sz="5400" b="1" dirty="0">
                <a:latin typeface="+mn-ea"/>
              </a:rPr>
              <a:t>if……then, not……but, what with……and,</a:t>
            </a:r>
            <a:r>
              <a:rPr lang="zh-CN" altLang="en-US" sz="5400" b="1" dirty="0">
                <a:latin typeface="+mn-ea"/>
              </a:rPr>
              <a:t> </a:t>
            </a:r>
            <a:r>
              <a:rPr lang="en-US" altLang="zh-CN" sz="5400" b="1" dirty="0">
                <a:latin typeface="+mn-ea"/>
              </a:rPr>
              <a:t>whether……or,</a:t>
            </a:r>
            <a:r>
              <a:rPr lang="zh-CN" altLang="en-US" sz="5400" b="1" dirty="0">
                <a:latin typeface="+mn-ea"/>
              </a:rPr>
              <a:t> </a:t>
            </a:r>
            <a:r>
              <a:rPr lang="en-US" altLang="zh-CN" sz="5400" b="1" dirty="0">
                <a:latin typeface="+mn-ea"/>
              </a:rPr>
              <a:t>not</a:t>
            </a:r>
            <a:r>
              <a:rPr lang="zh-CN" altLang="en-US" sz="5400" b="1" dirty="0">
                <a:latin typeface="+mn-ea"/>
              </a:rPr>
              <a:t> </a:t>
            </a:r>
            <a:r>
              <a:rPr lang="en-US" altLang="zh-CN" sz="5400" b="1" dirty="0">
                <a:latin typeface="+mn-ea"/>
              </a:rPr>
              <a:t>only……but also, no sooner……than,</a:t>
            </a:r>
            <a:r>
              <a:rPr lang="zh-CN" altLang="en-US" sz="5400" b="1" dirty="0">
                <a:latin typeface="+mn-ea"/>
              </a:rPr>
              <a:t> </a:t>
            </a:r>
            <a:r>
              <a:rPr lang="en-US" altLang="zh-CN" sz="5400" b="1" dirty="0">
                <a:latin typeface="+mn-ea"/>
              </a:rPr>
              <a:t>rather……than</a:t>
            </a:r>
          </a:p>
          <a:p>
            <a:pPr lvl="0" algn="l">
              <a:lnSpc>
                <a:spcPct val="110000"/>
              </a:lnSpc>
            </a:pPr>
            <a:endParaRPr lang="en-US" altLang="zh-CN" sz="5400" b="1" dirty="0">
              <a:latin typeface="+mn-ea"/>
            </a:endParaRPr>
          </a:p>
          <a:p>
            <a:pPr lvl="0" algn="l">
              <a:lnSpc>
                <a:spcPct val="110000"/>
              </a:lnSpc>
            </a:pPr>
            <a:r>
              <a:rPr lang="zh-CN" altLang="en-US" sz="5400" b="1" dirty="0">
                <a:latin typeface="+mn-ea"/>
              </a:rPr>
              <a:t>用于替换</a:t>
            </a:r>
            <a:r>
              <a:rPr lang="en-US" altLang="zh-CN" sz="5400" b="1" dirty="0">
                <a:latin typeface="+mn-ea"/>
              </a:rPr>
              <a:t>and: also, besides, furthermore, likewise, moreover</a:t>
            </a:r>
          </a:p>
          <a:p>
            <a:pPr lvl="0" algn="l">
              <a:lnSpc>
                <a:spcPct val="110000"/>
              </a:lnSpc>
            </a:pPr>
            <a:r>
              <a:rPr lang="zh-CN" altLang="en-US" sz="5400" b="1" dirty="0">
                <a:latin typeface="+mn-ea"/>
              </a:rPr>
              <a:t>用于替换</a:t>
            </a:r>
            <a:r>
              <a:rPr lang="en-US" altLang="zh-CN" sz="5400" b="1" dirty="0">
                <a:latin typeface="+mn-ea"/>
              </a:rPr>
              <a:t>but: however, nevertheless, nonetheless, still, conversely, instead, otherwise, rather</a:t>
            </a:r>
          </a:p>
          <a:p>
            <a:pPr lvl="0" algn="l">
              <a:lnSpc>
                <a:spcPct val="110000"/>
              </a:lnSpc>
            </a:pPr>
            <a:r>
              <a:rPr lang="zh-CN" altLang="en-US" sz="5400" b="1" dirty="0">
                <a:latin typeface="+mn-ea"/>
              </a:rPr>
              <a:t>用于替换</a:t>
            </a:r>
            <a:r>
              <a:rPr lang="en-US" altLang="zh-CN" sz="5400" b="1" dirty="0">
                <a:latin typeface="+mn-ea"/>
              </a:rPr>
              <a:t>so: accordingly, consequently, hence, meanwhile, then, therefore, thus</a:t>
            </a:r>
          </a:p>
          <a:p>
            <a:pPr lvl="0" algn="l">
              <a:lnSpc>
                <a:spcPct val="110000"/>
              </a:lnSpc>
            </a:pPr>
            <a:endParaRPr lang="en-US" altLang="zh-CN" sz="5400" b="1" dirty="0">
              <a:latin typeface="+mn-ea"/>
            </a:endParaRPr>
          </a:p>
          <a:p>
            <a:pPr lvl="0" algn="l">
              <a:lnSpc>
                <a:spcPct val="110000"/>
              </a:lnSpc>
            </a:pPr>
            <a:r>
              <a:rPr lang="zh-CN" altLang="en-US" sz="5400" b="1" dirty="0">
                <a:latin typeface="+mn-ea"/>
              </a:rPr>
              <a:t>再不济，</a:t>
            </a:r>
            <a:r>
              <a:rPr lang="en-US" altLang="zh-CN" sz="5400" b="1" dirty="0">
                <a:latin typeface="+mn-ea"/>
              </a:rPr>
              <a:t>first, next, then, finally</a:t>
            </a:r>
            <a:r>
              <a:rPr lang="zh-CN" altLang="en-US" sz="5400" b="1" dirty="0">
                <a:latin typeface="+mn-ea"/>
              </a:rPr>
              <a:t>，你总会吧。</a:t>
            </a:r>
            <a:endParaRPr lang="en-US" altLang="zh-CN" sz="54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07470135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新生杯篮球赛喜提冠军"/>
          <p:cNvSpPr txBox="1">
            <a:spLocks noGrp="1"/>
          </p:cNvSpPr>
          <p:nvPr>
            <p:ph type="title"/>
          </p:nvPr>
        </p:nvSpPr>
        <p:spPr>
          <a:xfrm>
            <a:off x="9311969" y="163959"/>
            <a:ext cx="5800725" cy="1984642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zh-CN" altLang="en-US" dirty="0"/>
              <a:t>关于口语课</a:t>
            </a:r>
            <a:endParaRPr dirty="0"/>
          </a:p>
        </p:txBody>
      </p:sp>
      <p:sp>
        <p:nvSpPr>
          <p:cNvPr id="169" name="本人上场三十分钟，…"/>
          <p:cNvSpPr txBox="1">
            <a:spLocks noGrp="1"/>
          </p:cNvSpPr>
          <p:nvPr>
            <p:ph type="body" sz="quarter" idx="1"/>
          </p:nvPr>
        </p:nvSpPr>
        <p:spPr>
          <a:xfrm>
            <a:off x="868183" y="4551626"/>
            <a:ext cx="10227911" cy="7602273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/>
              <a:t>Lettice </a:t>
            </a:r>
            <a:r>
              <a:rPr lang="en-US" altLang="zh-CN" dirty="0" err="1"/>
              <a:t>Wigby</a:t>
            </a:r>
            <a:endParaRPr lang="en-US" altLang="zh-CN" dirty="0"/>
          </a:p>
          <a:p>
            <a:r>
              <a:rPr lang="en-US" dirty="0"/>
              <a:t>UK</a:t>
            </a:r>
          </a:p>
          <a:p>
            <a:endParaRPr lang="en-US" altLang="zh-CN" dirty="0"/>
          </a:p>
          <a:p>
            <a:r>
              <a:rPr lang="zh-CN" altLang="en-US" dirty="0"/>
              <a:t>欢迎来到幼儿园</a:t>
            </a:r>
            <a:endParaRPr lang="en-US" altLang="zh-CN" dirty="0"/>
          </a:p>
          <a:p>
            <a:r>
              <a:rPr lang="en-US" dirty="0"/>
              <a:t>1</a:t>
            </a:r>
            <a:r>
              <a:rPr lang="zh-CN" altLang="en-US" dirty="0"/>
              <a:t>次</a:t>
            </a:r>
            <a:r>
              <a:rPr lang="en-US" altLang="zh-CN" dirty="0"/>
              <a:t>introduction</a:t>
            </a:r>
          </a:p>
          <a:p>
            <a:r>
              <a:rPr lang="en-US" dirty="0"/>
              <a:t>3</a:t>
            </a:r>
            <a:r>
              <a:rPr lang="zh-CN" altLang="en-US" dirty="0"/>
              <a:t>次</a:t>
            </a:r>
            <a:r>
              <a:rPr lang="en-US" altLang="zh-CN" dirty="0"/>
              <a:t>presentation</a:t>
            </a:r>
          </a:p>
          <a:p>
            <a:r>
              <a:rPr lang="en-US" altLang="zh-CN" dirty="0"/>
              <a:t>1</a:t>
            </a:r>
            <a:r>
              <a:rPr lang="zh-CN" altLang="en-US" dirty="0"/>
              <a:t>次</a:t>
            </a:r>
            <a:r>
              <a:rPr lang="en-US" altLang="zh-CN" dirty="0"/>
              <a:t>play(</a:t>
            </a:r>
            <a:r>
              <a:rPr lang="zh-CN" altLang="en-US" dirty="0"/>
              <a:t>戏剧</a:t>
            </a:r>
            <a:r>
              <a:rPr lang="en-US" altLang="zh-CN" dirty="0"/>
              <a:t>)</a:t>
            </a:r>
          </a:p>
          <a:p>
            <a:endParaRPr dirty="0"/>
          </a:p>
        </p:txBody>
      </p:sp>
      <p:sp>
        <p:nvSpPr>
          <p:cNvPr id="10" name="因为竞争很激烈，我先混个脸熟。">
            <a:extLst>
              <a:ext uri="{FF2B5EF4-FFF2-40B4-BE49-F238E27FC236}">
                <a16:creationId xmlns:a16="http://schemas.microsoft.com/office/drawing/2014/main" id="{9A772B5C-74FE-4B82-A577-BA583D92FB8C}"/>
              </a:ext>
            </a:extLst>
          </p:cNvPr>
          <p:cNvSpPr txBox="1">
            <a:spLocks/>
          </p:cNvSpPr>
          <p:nvPr/>
        </p:nvSpPr>
        <p:spPr>
          <a:xfrm>
            <a:off x="868183" y="2428929"/>
            <a:ext cx="14203848" cy="14184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39" tIns="45719" rIns="91439" bIns="45719">
            <a:noAutofit/>
          </a:bodyPr>
          <a:lstStyle>
            <a:lvl1pPr marL="609600" marR="0" indent="-609600" algn="l" defTabSz="759459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506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12192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18288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24384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30480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36576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42672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48768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54864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marL="0" indent="0" hangingPunct="1">
              <a:lnSpc>
                <a:spcPct val="100000"/>
              </a:lnSpc>
              <a:spcBef>
                <a:spcPts val="0"/>
              </a:spcBef>
              <a:buNone/>
            </a:pPr>
            <a:r>
              <a:rPr lang="zh-CN" altLang="en-US" b="1" dirty="0"/>
              <a:t>只要选了外教，什么都是口语课。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DFEBECD-A7A1-4216-8F0F-AD8B2DDA995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6094" y="3237821"/>
            <a:ext cx="12830706" cy="9623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596197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274D85F8-B8D6-4701-8564-4FD6840681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084093" y="-3962401"/>
            <a:ext cx="12215814" cy="21717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080238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ding rubric - plays.png">
            <a:extLst>
              <a:ext uri="{FF2B5EF4-FFF2-40B4-BE49-F238E27FC236}">
                <a16:creationId xmlns:a16="http://schemas.microsoft.com/office/drawing/2014/main" id="{C43ABA78-379D-412E-988C-924B8978D5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93725" y="684212"/>
            <a:ext cx="23229200" cy="120030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</p:pic>
    </p:spTree>
    <p:extLst>
      <p:ext uri="{BB962C8B-B14F-4D97-AF65-F5344CB8AC3E}">
        <p14:creationId xmlns:p14="http://schemas.microsoft.com/office/powerpoint/2010/main" val="768314606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Presentation Rubric - Assessment 3.jpg">
            <a:extLst>
              <a:ext uri="{FF2B5EF4-FFF2-40B4-BE49-F238E27FC236}">
                <a16:creationId xmlns:a16="http://schemas.microsoft.com/office/drawing/2014/main" id="{50D6013E-1339-4276-9BED-100390E21B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89"/>
          <a:stretch>
            <a:fillRect/>
          </a:stretch>
        </p:blipFill>
        <p:spPr>
          <a:xfrm>
            <a:off x="471487" y="455614"/>
            <a:ext cx="23455313" cy="124326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</p:pic>
    </p:spTree>
    <p:extLst>
      <p:ext uri="{BB962C8B-B14F-4D97-AF65-F5344CB8AC3E}">
        <p14:creationId xmlns:p14="http://schemas.microsoft.com/office/powerpoint/2010/main" val="2911736728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202028013907002  6月14日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rPr lang="en-US" dirty="0"/>
              <a:t>2021</a:t>
            </a:r>
            <a:r>
              <a:rPr lang="zh-CN" altLang="en-US" dirty="0"/>
              <a:t>年 </a:t>
            </a:r>
            <a:r>
              <a:rPr lang="en-US" altLang="zh-CN" dirty="0"/>
              <a:t>8</a:t>
            </a:r>
            <a:r>
              <a:rPr lang="zh-CN" altLang="en-US" dirty="0"/>
              <a:t>月</a:t>
            </a:r>
            <a:r>
              <a:rPr lang="en-US" altLang="zh-CN" dirty="0"/>
              <a:t>9</a:t>
            </a:r>
            <a:r>
              <a:rPr lang="zh-CN" altLang="en-US" dirty="0"/>
              <a:t>日 在老板眼皮底下摸鱼时，于无声处听惊雷这通天修为天塌地陷紫金锤时所作</a:t>
            </a:r>
            <a:endParaRPr dirty="0"/>
          </a:p>
        </p:txBody>
      </p:sp>
      <p:sp>
        <p:nvSpPr>
          <p:cNvPr id="152" name="三好学生竞选申请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如何混过英语</a:t>
            </a:r>
            <a:r>
              <a:rPr lang="en-US" altLang="zh-CN" dirty="0"/>
              <a:t>B</a:t>
            </a:r>
            <a:r>
              <a:rPr lang="zh-CN" altLang="en-US" dirty="0"/>
              <a:t>？</a:t>
            </a:r>
            <a:endParaRPr dirty="0"/>
          </a:p>
        </p:txBody>
      </p:sp>
      <p:sp>
        <p:nvSpPr>
          <p:cNvPr id="153" name="普通且自信青年刘冠麟"/>
          <p:cNvSpPr txBox="1"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一个躺平青年在雁栖湖的回忆</a:t>
            </a:r>
            <a:endParaRPr dirty="0"/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如何混过英语B？"/>
          <p:cNvSpPr txBox="1">
            <a:spLocks noGrp="1"/>
          </p:cNvSpPr>
          <p:nvPr>
            <p:ph type="ctrTitle"/>
          </p:nvPr>
        </p:nvSpPr>
        <p:spPr>
          <a:xfrm>
            <a:off x="465341" y="203294"/>
            <a:ext cx="12488659" cy="2295034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关于划水和平时分</a:t>
            </a:r>
            <a:endParaRPr dirty="0"/>
          </a:p>
        </p:txBody>
      </p:sp>
      <p:sp>
        <p:nvSpPr>
          <p:cNvPr id="157" name="英语B写作和口语上课情况…"/>
          <p:cNvSpPr txBox="1"/>
          <p:nvPr/>
        </p:nvSpPr>
        <p:spPr>
          <a:xfrm>
            <a:off x="465341" y="3092550"/>
            <a:ext cx="23918659" cy="19492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marL="889000" indent="-889000" algn="l">
              <a:buSzPct val="100000"/>
              <a:buAutoNum type="arabicPeriod"/>
              <a:defRPr sz="4800" b="1"/>
            </a:pPr>
            <a:r>
              <a:rPr lang="zh-CN" altLang="en-US" sz="6000" dirty="0"/>
              <a:t>教你划水是让你少走弯路，不是说</a:t>
            </a:r>
            <a:r>
              <a:rPr lang="en-US" altLang="zh-CN" sz="6000" dirty="0"/>
              <a:t>Group Work</a:t>
            </a:r>
            <a:r>
              <a:rPr lang="zh-CN" altLang="en-US" sz="6000" dirty="0"/>
              <a:t>的时候躺平等大佬带飞。</a:t>
            </a:r>
            <a:endParaRPr lang="en-US" altLang="zh-CN" sz="6000" dirty="0"/>
          </a:p>
        </p:txBody>
      </p:sp>
    </p:spTree>
    <p:extLst>
      <p:ext uri="{BB962C8B-B14F-4D97-AF65-F5344CB8AC3E}">
        <p14:creationId xmlns:p14="http://schemas.microsoft.com/office/powerpoint/2010/main" val="236806457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6308EDED-3688-48F5-8716-937C27BE7B8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22" b="-766"/>
          <a:stretch/>
        </p:blipFill>
        <p:spPr>
          <a:xfrm>
            <a:off x="589772" y="2013418"/>
            <a:ext cx="11159776" cy="9703912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EE3FF298-A675-424B-A3B7-DACB2A4F90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4889" y="2006044"/>
            <a:ext cx="9669069" cy="9703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174572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如何混过英语B？"/>
          <p:cNvSpPr txBox="1">
            <a:spLocks noGrp="1"/>
          </p:cNvSpPr>
          <p:nvPr>
            <p:ph type="ctrTitle"/>
          </p:nvPr>
        </p:nvSpPr>
        <p:spPr>
          <a:xfrm>
            <a:off x="465341" y="203294"/>
            <a:ext cx="12488659" cy="2295034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关于划水和平时分</a:t>
            </a:r>
            <a:endParaRPr dirty="0"/>
          </a:p>
        </p:txBody>
      </p:sp>
      <p:sp>
        <p:nvSpPr>
          <p:cNvPr id="157" name="英语B写作和口语上课情况…"/>
          <p:cNvSpPr txBox="1"/>
          <p:nvPr/>
        </p:nvSpPr>
        <p:spPr>
          <a:xfrm>
            <a:off x="232670" y="2795192"/>
            <a:ext cx="23918659" cy="102592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marL="889000" indent="-889000" algn="l">
              <a:buSzPct val="100000"/>
              <a:buAutoNum type="arabicPeriod"/>
              <a:defRPr sz="4800" b="1"/>
            </a:pPr>
            <a:r>
              <a:rPr lang="zh-CN" altLang="en-US" sz="6000" dirty="0"/>
              <a:t>教你划水是让你少走弯路，不是说</a:t>
            </a:r>
            <a:r>
              <a:rPr lang="en-US" altLang="zh-CN" sz="6000" dirty="0"/>
              <a:t>Group Work</a:t>
            </a:r>
            <a:r>
              <a:rPr lang="zh-CN" altLang="en-US" sz="6000" dirty="0"/>
              <a:t>的时候躺平等大佬带飞。</a:t>
            </a:r>
            <a:endParaRPr lang="en-US" altLang="zh-CN" sz="6000" dirty="0"/>
          </a:p>
          <a:p>
            <a:pPr marL="889000" indent="-889000" algn="l">
              <a:buSzPct val="100000"/>
              <a:buAutoNum type="arabicPeriod"/>
              <a:defRPr sz="4800" b="1"/>
            </a:pPr>
            <a:endParaRPr lang="en-US" altLang="zh-CN" sz="6000" dirty="0"/>
          </a:p>
          <a:p>
            <a:pPr marL="889000" indent="-889000" algn="l">
              <a:buSzPct val="100000"/>
              <a:buAutoNum type="arabicPeriod"/>
              <a:defRPr sz="4800" b="1"/>
            </a:pPr>
            <a:r>
              <a:rPr lang="zh-CN" altLang="en-US" sz="6000" dirty="0"/>
              <a:t>平时分与出勤相关，与作业相关，与课堂表现相关。即使考核时表现不够出色，或是队友躺平拖累小组分，只要你能给老师留下印象，还有抢救空间。</a:t>
            </a:r>
            <a:endParaRPr lang="en-US" altLang="zh-CN" sz="6000" dirty="0"/>
          </a:p>
          <a:p>
            <a:pPr marL="889000" indent="-889000" algn="l">
              <a:buSzPct val="100000"/>
              <a:buAutoNum type="arabicPeriod"/>
              <a:defRPr sz="4800" b="1"/>
            </a:pPr>
            <a:endParaRPr lang="en-US" sz="6000" dirty="0"/>
          </a:p>
          <a:p>
            <a:pPr marL="889000" indent="-889000" algn="l">
              <a:buSzPct val="100000"/>
              <a:buAutoNum type="arabicPeriod"/>
              <a:defRPr sz="4800" b="1"/>
            </a:pPr>
            <a:r>
              <a:rPr lang="zh-CN" altLang="en-US" sz="6000" dirty="0"/>
              <a:t>如何判断老师对自己有没有印象：在学校里碰见他</a:t>
            </a:r>
            <a:r>
              <a:rPr lang="en-US" altLang="zh-CN" sz="6000" dirty="0"/>
              <a:t>/</a:t>
            </a:r>
            <a:r>
              <a:rPr lang="zh-CN" altLang="en-US" sz="6000" dirty="0"/>
              <a:t>她时请打招呼，看他</a:t>
            </a:r>
            <a:r>
              <a:rPr lang="en-US" altLang="zh-CN" sz="6000" dirty="0"/>
              <a:t>/</a:t>
            </a:r>
            <a:r>
              <a:rPr lang="zh-CN" altLang="en-US" sz="6000" dirty="0"/>
              <a:t>她认不认识你。</a:t>
            </a:r>
            <a:endParaRPr lang="en-US" altLang="zh-CN" sz="6000" dirty="0"/>
          </a:p>
          <a:p>
            <a:pPr marL="889000" indent="-889000" algn="l">
              <a:buSzPct val="100000"/>
              <a:buAutoNum type="arabicPeriod"/>
              <a:defRPr sz="4800" b="1"/>
            </a:pPr>
            <a:endParaRPr lang="en-US" sz="6000" dirty="0"/>
          </a:p>
          <a:p>
            <a:pPr marL="889000" indent="-889000" algn="l">
              <a:buSzPct val="100000"/>
              <a:buAutoNum type="arabicPeriod"/>
              <a:defRPr sz="4800" b="1"/>
            </a:pPr>
            <a:r>
              <a:rPr lang="zh-CN" altLang="en-US" sz="6000" dirty="0"/>
              <a:t>不敢跟老师打招呼怎么办？没事反正我不认识你，尴尬我也不知道。</a:t>
            </a:r>
            <a:endParaRPr sz="6000" dirty="0"/>
          </a:p>
        </p:txBody>
      </p:sp>
    </p:spTree>
    <p:extLst>
      <p:ext uri="{BB962C8B-B14F-4D97-AF65-F5344CB8AC3E}">
        <p14:creationId xmlns:p14="http://schemas.microsoft.com/office/powerpoint/2010/main" val="18565467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如何混过英语B？"/>
          <p:cNvSpPr txBox="1">
            <a:spLocks noGrp="1"/>
          </p:cNvSpPr>
          <p:nvPr>
            <p:ph type="ctrTitle"/>
          </p:nvPr>
        </p:nvSpPr>
        <p:spPr>
          <a:xfrm>
            <a:off x="465341" y="203294"/>
            <a:ext cx="12488659" cy="2295034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关于考试</a:t>
            </a:r>
            <a:endParaRPr dirty="0"/>
          </a:p>
        </p:txBody>
      </p:sp>
      <p:sp>
        <p:nvSpPr>
          <p:cNvPr id="157" name="英语B写作和口语上课情况…"/>
          <p:cNvSpPr txBox="1"/>
          <p:nvPr/>
        </p:nvSpPr>
        <p:spPr>
          <a:xfrm>
            <a:off x="465341" y="2531767"/>
            <a:ext cx="23918659" cy="56425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marL="889000" indent="-889000" algn="l">
              <a:buSzPct val="100000"/>
              <a:buAutoNum type="arabicPeriod"/>
              <a:defRPr sz="4800" b="1"/>
            </a:pPr>
            <a:r>
              <a:rPr lang="zh-CN" altLang="en-US" sz="6000" dirty="0"/>
              <a:t>考试前：能把样题做一遍就做一遍，保持对英语的熟悉。</a:t>
            </a:r>
            <a:endParaRPr lang="en-US" altLang="zh-CN" sz="6000" dirty="0"/>
          </a:p>
          <a:p>
            <a:pPr marL="889000" indent="-889000" algn="l">
              <a:buSzPct val="100000"/>
              <a:buAutoNum type="arabicPeriod"/>
              <a:defRPr sz="4800" b="1"/>
            </a:pPr>
            <a:endParaRPr lang="en-US" altLang="zh-CN" sz="6000" dirty="0"/>
          </a:p>
          <a:p>
            <a:pPr marL="889000" indent="-889000" algn="l">
              <a:buSzPct val="100000"/>
              <a:buAutoNum type="arabicPeriod"/>
              <a:defRPr sz="4800" b="1"/>
            </a:pPr>
            <a:r>
              <a:rPr lang="zh-CN" altLang="en-US" sz="6000" dirty="0"/>
              <a:t>考试中：题量很大，注意时间分配。必要时采取蒙特卡罗模拟法，俗称掷骰子。</a:t>
            </a:r>
            <a:endParaRPr lang="en-US" altLang="zh-CN" sz="6000" dirty="0"/>
          </a:p>
          <a:p>
            <a:pPr marL="889000" indent="-889000" algn="l">
              <a:buSzPct val="100000"/>
              <a:buAutoNum type="arabicPeriod"/>
              <a:defRPr sz="4800" b="1"/>
            </a:pPr>
            <a:endParaRPr lang="en-US" sz="6000" dirty="0"/>
          </a:p>
          <a:p>
            <a:pPr marL="889000" indent="-889000" algn="l">
              <a:buSzPct val="100000"/>
              <a:buAutoNum type="arabicPeriod"/>
              <a:defRPr sz="4800" b="1"/>
            </a:pPr>
            <a:r>
              <a:rPr lang="zh-CN" altLang="en-US" sz="6000" dirty="0"/>
              <a:t>考试后：都说了别问我了，去红螺寺。</a:t>
            </a:r>
            <a:endParaRPr lang="en-US" altLang="zh-CN" sz="6000" dirty="0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CDB0C9A2-ACC9-435F-8C66-1580EC373B57}"/>
              </a:ext>
            </a:extLst>
          </p:cNvPr>
          <p:cNvGrpSpPr/>
          <p:nvPr/>
        </p:nvGrpSpPr>
        <p:grpSpPr>
          <a:xfrm>
            <a:off x="2828924" y="8207775"/>
            <a:ext cx="14097685" cy="5051025"/>
            <a:chOff x="2828924" y="8207775"/>
            <a:chExt cx="14097685" cy="5051025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7B51F733-D70A-478A-B819-CF8F5D72C2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767" t="1" b="-1727"/>
            <a:stretch/>
          </p:blipFill>
          <p:spPr>
            <a:xfrm>
              <a:off x="2828924" y="8207775"/>
              <a:ext cx="8347981" cy="5051025"/>
            </a:xfrm>
            <a:prstGeom prst="rect">
              <a:avLst/>
            </a:prstGeom>
          </p:spPr>
        </p:pic>
        <p:sp>
          <p:nvSpPr>
            <p:cNvPr id="4" name="对话气泡: 椭圆形 3">
              <a:extLst>
                <a:ext uri="{FF2B5EF4-FFF2-40B4-BE49-F238E27FC236}">
                  <a16:creationId xmlns:a16="http://schemas.microsoft.com/office/drawing/2014/main" id="{CDB67B69-333B-4041-AE93-DEED5523DCFB}"/>
                </a:ext>
              </a:extLst>
            </p:cNvPr>
            <p:cNvSpPr/>
            <p:nvPr/>
          </p:nvSpPr>
          <p:spPr>
            <a:xfrm>
              <a:off x="9487584" y="8604291"/>
              <a:ext cx="7439025" cy="3000693"/>
            </a:xfrm>
            <a:prstGeom prst="wedgeEllipseCallou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66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Helvetica Neue Medium"/>
                  <a:ea typeface="Helvetica Neue Medium"/>
                  <a:cs typeface="Helvetica Neue Medium"/>
                  <a:sym typeface="Helvetica Neue Medium"/>
                </a:rPr>
                <a:t>相信科学！</a:t>
              </a:r>
              <a:endParaRPr kumimoji="0" lang="en-US" altLang="zh-CN" sz="6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66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Helvetica Neue Medium"/>
                  <a:ea typeface="Helvetica Neue Medium"/>
                  <a:cs typeface="Helvetica Neue Medium"/>
                  <a:sym typeface="Helvetica Neue Medium"/>
                </a:rPr>
                <a:t>哒哒哒哒哒</a:t>
              </a:r>
              <a:endParaRPr kumimoji="0" lang="en-US" sz="6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9394785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4252FA-DA46-4856-9952-A85A695AA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6D1966B-81A3-488B-8403-E01CA5B91A85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C478028-7B8C-472E-8A91-16D40D60B0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352" y="636510"/>
            <a:ext cx="11861295" cy="1244297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A82F837-5DB7-49FF-8267-AB7A139131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57354" y="636510"/>
            <a:ext cx="11768091" cy="2601990"/>
          </a:xfrm>
          <a:prstGeom prst="rect">
            <a:avLst/>
          </a:prstGeom>
        </p:spPr>
      </p:pic>
      <p:sp>
        <p:nvSpPr>
          <p:cNvPr id="7" name="如何混过英语B？">
            <a:extLst>
              <a:ext uri="{FF2B5EF4-FFF2-40B4-BE49-F238E27FC236}">
                <a16:creationId xmlns:a16="http://schemas.microsoft.com/office/drawing/2014/main" id="{248D3778-5D64-4464-9F10-3ED49EA2EF5A}"/>
              </a:ext>
            </a:extLst>
          </p:cNvPr>
          <p:cNvSpPr txBox="1">
            <a:spLocks/>
          </p:cNvSpPr>
          <p:nvPr/>
        </p:nvSpPr>
        <p:spPr>
          <a:xfrm>
            <a:off x="12357354" y="3436506"/>
            <a:ext cx="11768091" cy="99365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t">
            <a:noAutofit/>
          </a:bodyPr>
          <a:lstStyle>
            <a:lvl1pPr marL="0" marR="0" indent="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600" b="1" i="0" u="none" strike="noStrike" cap="none" spc="-232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0" marR="0" indent="45720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0" marR="0" indent="91440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0" marR="0" indent="137160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0" marR="0" indent="182880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0" marR="0" indent="228600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0" marR="0" indent="274320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0" marR="0" indent="320040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0" marR="0" indent="365760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>
              <a:lnSpc>
                <a:spcPct val="110000"/>
              </a:lnSpc>
            </a:pPr>
            <a:r>
              <a:rPr lang="zh-CN" altLang="en-US" sz="5400" dirty="0"/>
              <a:t>关于时间管理</a:t>
            </a:r>
            <a:endParaRPr lang="en-US" altLang="zh-CN" sz="5400" dirty="0"/>
          </a:p>
          <a:p>
            <a:pPr>
              <a:lnSpc>
                <a:spcPct val="110000"/>
              </a:lnSpc>
            </a:pPr>
            <a:r>
              <a:rPr lang="zh-CN" altLang="en-US" sz="5400" dirty="0"/>
              <a:t>考试时长</a:t>
            </a:r>
            <a:r>
              <a:rPr lang="en-US" altLang="zh-CN" sz="5400" dirty="0"/>
              <a:t>150min</a:t>
            </a:r>
            <a:r>
              <a:rPr lang="zh-CN" altLang="en-US" sz="5400" dirty="0"/>
              <a:t>，</a:t>
            </a:r>
            <a:r>
              <a:rPr lang="en-US" altLang="zh-CN" sz="5400" dirty="0"/>
              <a:t>100min</a:t>
            </a:r>
            <a:r>
              <a:rPr lang="zh-CN" altLang="en-US" sz="5400" dirty="0"/>
              <a:t>收答题纸</a:t>
            </a:r>
            <a:r>
              <a:rPr lang="en-US" altLang="zh-CN" sz="5400" dirty="0"/>
              <a:t>I</a:t>
            </a:r>
            <a:r>
              <a:rPr lang="zh-CN" altLang="en-US" sz="5400" dirty="0"/>
              <a:t>，</a:t>
            </a:r>
            <a:endParaRPr lang="en-US" altLang="zh-CN" sz="5400" dirty="0"/>
          </a:p>
          <a:p>
            <a:pPr>
              <a:lnSpc>
                <a:spcPct val="110000"/>
              </a:lnSpc>
            </a:pPr>
            <a:r>
              <a:rPr lang="zh-CN" altLang="en-US" sz="5400" dirty="0"/>
              <a:t>听力</a:t>
            </a:r>
            <a:endParaRPr lang="en-US" altLang="zh-CN" sz="5400" dirty="0"/>
          </a:p>
          <a:p>
            <a:pPr>
              <a:lnSpc>
                <a:spcPct val="110000"/>
              </a:lnSpc>
            </a:pPr>
            <a:r>
              <a:rPr lang="zh-CN" altLang="en-US" sz="5400" dirty="0"/>
              <a:t>完形填空</a:t>
            </a:r>
            <a:endParaRPr lang="en-US" altLang="zh-CN" sz="5400" dirty="0"/>
          </a:p>
          <a:p>
            <a:pPr>
              <a:lnSpc>
                <a:spcPct val="110000"/>
              </a:lnSpc>
            </a:pPr>
            <a:r>
              <a:rPr lang="en-US" altLang="zh-CN" sz="5400" dirty="0"/>
              <a:t>4</a:t>
            </a:r>
            <a:r>
              <a:rPr lang="zh-CN" altLang="en-US" sz="5400" dirty="0"/>
              <a:t>篇阅读理解</a:t>
            </a:r>
            <a:endParaRPr lang="en-US" altLang="zh-CN" sz="5400" dirty="0"/>
          </a:p>
          <a:p>
            <a:pPr>
              <a:lnSpc>
                <a:spcPct val="110000"/>
              </a:lnSpc>
            </a:pPr>
            <a:r>
              <a:rPr lang="en-US" altLang="zh-CN" sz="5400" dirty="0"/>
              <a:t>2</a:t>
            </a:r>
            <a:r>
              <a:rPr lang="zh-CN" altLang="en-US" sz="5400" dirty="0"/>
              <a:t>篇七选五</a:t>
            </a:r>
            <a:endParaRPr lang="en-US" altLang="zh-CN" sz="5400" dirty="0"/>
          </a:p>
          <a:p>
            <a:pPr>
              <a:lnSpc>
                <a:spcPct val="110000"/>
              </a:lnSpc>
            </a:pPr>
            <a:r>
              <a:rPr lang="zh-CN" altLang="en-US" sz="5400" dirty="0"/>
              <a:t>一个短文概括</a:t>
            </a:r>
            <a:endParaRPr lang="en-US" altLang="zh-CN" sz="5400" dirty="0"/>
          </a:p>
          <a:p>
            <a:pPr>
              <a:lnSpc>
                <a:spcPct val="110000"/>
              </a:lnSpc>
            </a:pPr>
            <a:r>
              <a:rPr lang="zh-CN" altLang="en-US" sz="5400" dirty="0"/>
              <a:t>一篇作文</a:t>
            </a:r>
          </a:p>
        </p:txBody>
      </p:sp>
    </p:spTree>
    <p:extLst>
      <p:ext uri="{BB962C8B-B14F-4D97-AF65-F5344CB8AC3E}">
        <p14:creationId xmlns:p14="http://schemas.microsoft.com/office/powerpoint/2010/main" val="428111089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写在前面"/>
          <p:cNvSpPr txBox="1">
            <a:spLocks noGrp="1"/>
          </p:cNvSpPr>
          <p:nvPr>
            <p:ph type="title"/>
          </p:nvPr>
        </p:nvSpPr>
        <p:spPr>
          <a:xfrm>
            <a:off x="1206500" y="895350"/>
            <a:ext cx="9779000" cy="1435100"/>
          </a:xfrm>
          <a:prstGeom prst="rect">
            <a:avLst/>
          </a:prstGeom>
        </p:spPr>
        <p:txBody>
          <a:bodyPr/>
          <a:lstStyle>
            <a:lvl1pPr defTabSz="2145738">
              <a:defRPr sz="7480" spc="-149"/>
            </a:lvl1pPr>
          </a:lstStyle>
          <a:p>
            <a:r>
              <a:rPr dirty="0" err="1"/>
              <a:t>写在</a:t>
            </a:r>
            <a:r>
              <a:rPr lang="zh-CN" altLang="en-US" dirty="0"/>
              <a:t>最后</a:t>
            </a:r>
            <a:endParaRPr dirty="0"/>
          </a:p>
        </p:txBody>
      </p:sp>
      <p:sp>
        <p:nvSpPr>
          <p:cNvPr id="156" name="因为竞争很激烈，我先混个脸熟。"/>
          <p:cNvSpPr txBox="1">
            <a:spLocks noGrp="1"/>
          </p:cNvSpPr>
          <p:nvPr>
            <p:ph type="body" idx="21"/>
          </p:nvPr>
        </p:nvSpPr>
        <p:spPr>
          <a:xfrm>
            <a:off x="1206500" y="2245962"/>
            <a:ext cx="9166225" cy="164106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defTabSz="759459">
              <a:defRPr sz="5060"/>
            </a:lvl1pPr>
          </a:lstStyle>
          <a:p>
            <a:r>
              <a:rPr lang="zh-CN" altLang="en-US" dirty="0"/>
              <a:t>该说的或者不该说的差不多也就这些了</a:t>
            </a:r>
            <a:endParaRPr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1F4756F-962F-4841-B2B5-099B7F259B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0" y="3240204"/>
            <a:ext cx="11837862" cy="7398664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B5780ADD-7D53-47C4-B40D-171B34A78A8E}"/>
              </a:ext>
            </a:extLst>
          </p:cNvPr>
          <p:cNvSpPr txBox="1"/>
          <p:nvPr/>
        </p:nvSpPr>
        <p:spPr>
          <a:xfrm>
            <a:off x="1206500" y="6896100"/>
            <a:ext cx="10267745" cy="305724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4800" b="1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学英语终归是要花时间的，应付考试最重要的就是</a:t>
            </a:r>
            <a:r>
              <a:rPr kumimoji="0" lang="zh-CN" altLang="en-US" sz="4800" b="1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词汇量。掏</a:t>
            </a:r>
            <a:r>
              <a:rPr kumimoji="0" lang="zh-CN" altLang="en-US" sz="4800" b="1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出记单词软件，背到</a:t>
            </a:r>
            <a:r>
              <a:rPr kumimoji="0" lang="en-US" altLang="zh-CN" sz="4800" b="1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10000</a:t>
            </a:r>
            <a:r>
              <a:rPr kumimoji="0" lang="zh-CN" altLang="en-US" sz="4800" b="1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，国内考试你基本就横着走了。</a:t>
            </a:r>
            <a:endParaRPr kumimoji="0" lang="en-US" altLang="zh-CN" sz="4800" b="1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159091991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祝期末考试顺利！"/>
          <p:cNvSpPr txBox="1">
            <a:spLocks noGrp="1"/>
          </p:cNvSpPr>
          <p:nvPr>
            <p:ph type="title"/>
          </p:nvPr>
        </p:nvSpPr>
        <p:spPr>
          <a:xfrm>
            <a:off x="5849648" y="4533900"/>
            <a:ext cx="14000451" cy="4648201"/>
          </a:xfrm>
          <a:prstGeom prst="rect">
            <a:avLst/>
          </a:prstGeom>
        </p:spPr>
        <p:txBody>
          <a:bodyPr/>
          <a:lstStyle/>
          <a:p>
            <a:r>
              <a:rPr dirty="0"/>
              <a:t>祝</a:t>
            </a:r>
            <a:r>
              <a:rPr lang="zh-CN" altLang="en-US" dirty="0"/>
              <a:t>雁栖湖生活愉快</a:t>
            </a:r>
            <a:r>
              <a:rPr dirty="0"/>
              <a:t>！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写在前面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145738">
              <a:defRPr sz="7480" spc="-149"/>
            </a:lvl1pPr>
          </a:lstStyle>
          <a:p>
            <a:r>
              <a:rPr dirty="0" err="1"/>
              <a:t>写在前面</a:t>
            </a:r>
            <a:endParaRPr dirty="0"/>
          </a:p>
        </p:txBody>
      </p:sp>
      <p:sp>
        <p:nvSpPr>
          <p:cNvPr id="156" name="因为竞争很激烈，我先混个脸熟。"/>
          <p:cNvSpPr txBox="1">
            <a:spLocks noGrp="1"/>
          </p:cNvSpPr>
          <p:nvPr>
            <p:ph type="body" idx="21"/>
          </p:nvPr>
        </p:nvSpPr>
        <p:spPr>
          <a:xfrm>
            <a:off x="1206500" y="2245962"/>
            <a:ext cx="9741555" cy="164106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defTabSz="759459">
              <a:defRPr sz="5060"/>
            </a:lvl1pPr>
          </a:lstStyle>
          <a:p>
            <a:r>
              <a:rPr lang="zh-CN" altLang="en-US" dirty="0"/>
              <a:t>往年的介绍都说自己有多优秀</a:t>
            </a:r>
            <a:endParaRPr lang="en-US" altLang="zh-CN" dirty="0"/>
          </a:p>
          <a:p>
            <a:r>
              <a:rPr lang="zh-CN" altLang="en-US" dirty="0"/>
              <a:t>我只想说我自己有多菜</a:t>
            </a:r>
            <a:endParaRPr dirty="0"/>
          </a:p>
        </p:txBody>
      </p:sp>
      <p:sp>
        <p:nvSpPr>
          <p:cNvPr id="157" name="学业加权成绩：84.79…"/>
          <p:cNvSpPr txBox="1">
            <a:spLocks noGrp="1"/>
          </p:cNvSpPr>
          <p:nvPr>
            <p:ph type="body" sz="quarter" idx="1"/>
          </p:nvPr>
        </p:nvSpPr>
        <p:spPr>
          <a:xfrm>
            <a:off x="1169054" y="4656441"/>
            <a:ext cx="9779001" cy="4659009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本科在挂科的边缘反复试探</a:t>
            </a:r>
            <a:endParaRPr lang="en-US" altLang="zh-CN" dirty="0"/>
          </a:p>
          <a:p>
            <a:r>
              <a:rPr lang="zh-CN" altLang="en-US" dirty="0"/>
              <a:t>考研在国家线的边缘来回游走</a:t>
            </a:r>
            <a:endParaRPr lang="en-US" altLang="zh-CN" dirty="0"/>
          </a:p>
          <a:p>
            <a:r>
              <a:rPr lang="zh-CN" altLang="en-US" dirty="0"/>
              <a:t>如果说法外狂徒是张三，</a:t>
            </a:r>
            <a:endParaRPr lang="en-US" altLang="zh-CN" dirty="0"/>
          </a:p>
          <a:p>
            <a:r>
              <a:rPr lang="zh-CN" altLang="en-US" dirty="0"/>
              <a:t>那我刘四大概就是及格狂徒。</a:t>
            </a:r>
            <a:endParaRPr lang="en-US" altLang="zh-CN" dirty="0"/>
          </a:p>
          <a:p>
            <a:endParaRPr lang="en-US" altLang="zh-CN" dirty="0"/>
          </a:p>
        </p:txBody>
      </p:sp>
      <p:sp>
        <p:nvSpPr>
          <p:cNvPr id="159" name="看他的样子平平无奇，没想到成绩也是。"/>
          <p:cNvSpPr txBox="1"/>
          <p:nvPr/>
        </p:nvSpPr>
        <p:spPr>
          <a:xfrm>
            <a:off x="1169054" y="10517861"/>
            <a:ext cx="8291211" cy="14321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marL="609600" indent="-609600" algn="l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sz="4800"/>
            </a:lvl1pPr>
          </a:lstStyle>
          <a:p>
            <a:r>
              <a:rPr lang="zh-CN" altLang="en-US" dirty="0"/>
              <a:t>爱因斯坦说物理可简单了，结果我妈也这么觉得。</a:t>
            </a:r>
            <a:endParaRPr lang="en-US" alt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427976A-2163-4A2F-9F84-17B7F1D501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3950" y="3423862"/>
            <a:ext cx="13559574" cy="9593620"/>
          </a:xfrm>
          <a:prstGeom prst="rect">
            <a:avLst/>
          </a:prstGeom>
        </p:spPr>
      </p:pic>
      <p:pic>
        <p:nvPicPr>
          <p:cNvPr id="8" name="IMG_3548.jpeg" descr="IMG_3548.jpeg">
            <a:extLst>
              <a:ext uri="{FF2B5EF4-FFF2-40B4-BE49-F238E27FC236}">
                <a16:creationId xmlns:a16="http://schemas.microsoft.com/office/drawing/2014/main" id="{57158D65-F0C0-49B6-B10B-2C5D04DAC9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139579" y="2059920"/>
            <a:ext cx="6791316" cy="1059716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 type="wd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7" grpId="0" uiExpand="1" build="p" animBg="1"/>
      <p:bldP spid="159" grpId="2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如何混过英语B？"/>
          <p:cNvSpPr txBox="1">
            <a:spLocks noGrp="1"/>
          </p:cNvSpPr>
          <p:nvPr>
            <p:ph type="ctrTitle"/>
          </p:nvPr>
        </p:nvSpPr>
        <p:spPr>
          <a:xfrm>
            <a:off x="465341" y="203294"/>
            <a:ext cx="11483661" cy="2295034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主讲内容</a:t>
            </a:r>
            <a:endParaRPr dirty="0"/>
          </a:p>
        </p:txBody>
      </p:sp>
      <p:sp>
        <p:nvSpPr>
          <p:cNvPr id="155" name="英语B从入门到放弃…"/>
          <p:cNvSpPr txBox="1"/>
          <p:nvPr/>
        </p:nvSpPr>
        <p:spPr>
          <a:xfrm>
            <a:off x="2956102" y="3723582"/>
            <a:ext cx="16230307" cy="41652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marL="609600" indent="-609600" algn="l">
              <a:buSzPct val="123000"/>
              <a:buChar char="•"/>
              <a:defRPr sz="4800" b="1"/>
            </a:pPr>
            <a:r>
              <a:rPr sz="6600" dirty="0" err="1"/>
              <a:t>英语B从入门到放弃</a:t>
            </a:r>
            <a:endParaRPr sz="6600" dirty="0"/>
          </a:p>
          <a:p>
            <a:pPr marL="609600" indent="-609600" algn="l">
              <a:buSzPct val="123000"/>
              <a:buChar char="•"/>
              <a:defRPr sz="4800" b="1"/>
            </a:pPr>
            <a:r>
              <a:rPr sz="6600" dirty="0" err="1"/>
              <a:t>东京奥运会预选赛级别自由划水教学</a:t>
            </a:r>
            <a:endParaRPr sz="6600" dirty="0"/>
          </a:p>
          <a:p>
            <a:pPr marL="609600" indent="-609600" algn="l">
              <a:buSzPct val="123000"/>
              <a:buChar char="•"/>
              <a:defRPr sz="4800" b="1"/>
            </a:pPr>
            <a:r>
              <a:rPr sz="6600" dirty="0"/>
              <a:t>我六级才四百多分，英语B却能混到91，这门功夫你学还是不学？</a:t>
            </a:r>
          </a:p>
        </p:txBody>
      </p:sp>
      <p:sp>
        <p:nvSpPr>
          <p:cNvPr id="157" name="英语B写作和口语上课情况…"/>
          <p:cNvSpPr txBox="1"/>
          <p:nvPr/>
        </p:nvSpPr>
        <p:spPr>
          <a:xfrm>
            <a:off x="2956102" y="8382211"/>
            <a:ext cx="20221399" cy="31495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marL="889000" indent="-889000" algn="l">
              <a:buSzPct val="100000"/>
              <a:buAutoNum type="arabicPeriod"/>
              <a:defRPr sz="4800" b="1"/>
            </a:pPr>
            <a:r>
              <a:rPr sz="6600" dirty="0" err="1"/>
              <a:t>英语B写作和口语上课情况</a:t>
            </a:r>
            <a:endParaRPr sz="6600" dirty="0"/>
          </a:p>
          <a:p>
            <a:pPr marL="889000" indent="-889000" algn="l">
              <a:buSzPct val="100000"/>
              <a:buAutoNum type="arabicPeriod"/>
              <a:defRPr sz="4800" b="1"/>
            </a:pPr>
            <a:r>
              <a:rPr sz="6600" dirty="0" err="1"/>
              <a:t>考试前及考试中抢救方法</a:t>
            </a:r>
            <a:endParaRPr sz="6600" dirty="0"/>
          </a:p>
          <a:p>
            <a:pPr marL="889000" indent="-889000" algn="l">
              <a:buSzPct val="100000"/>
              <a:buAutoNum type="arabicPeriod"/>
              <a:defRPr sz="4800" b="1"/>
            </a:pPr>
            <a:r>
              <a:rPr sz="6600" dirty="0" err="1"/>
              <a:t>考试后就别问我了，去红螺寺吧</a:t>
            </a:r>
            <a:endParaRPr sz="6600" dirty="0"/>
          </a:p>
        </p:txBody>
      </p:sp>
      <p:pic>
        <p:nvPicPr>
          <p:cNvPr id="158" name="直线 直线" descr="直线 直线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86431" y="4148742"/>
            <a:ext cx="12001380" cy="254001"/>
          </a:xfrm>
          <a:prstGeom prst="rect">
            <a:avLst/>
          </a:prstGeom>
        </p:spPr>
      </p:pic>
      <p:pic>
        <p:nvPicPr>
          <p:cNvPr id="160" name="直线 直线" descr="直线 直线"/>
          <p:cNvPicPr>
            <a:picLocks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886431" y="5180782"/>
            <a:ext cx="17541964" cy="254001"/>
          </a:xfrm>
          <a:prstGeom prst="rect">
            <a:avLst/>
          </a:prstGeom>
        </p:spPr>
      </p:pic>
      <p:pic>
        <p:nvPicPr>
          <p:cNvPr id="162" name="直线 直线" descr="直线 直线"/>
          <p:cNvPicPr>
            <a:picLocks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886431" y="6157356"/>
            <a:ext cx="15915920" cy="246365"/>
          </a:xfrm>
          <a:prstGeom prst="rect">
            <a:avLst/>
          </a:prstGeom>
        </p:spPr>
      </p:pic>
      <p:pic>
        <p:nvPicPr>
          <p:cNvPr id="164" name="直线 直线" descr="直线 直线"/>
          <p:cNvPicPr>
            <a:picLocks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219394" y="7312280"/>
            <a:ext cx="11335453" cy="254001"/>
          </a:xfrm>
          <a:prstGeom prst="rect">
            <a:avLst/>
          </a:prstGeom>
        </p:spPr>
      </p:pic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41E6012-366E-47F0-94C7-ED6CABB9DBC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新生杯篮球赛喜提冠军"/>
          <p:cNvSpPr txBox="1">
            <a:spLocks noGrp="1"/>
          </p:cNvSpPr>
          <p:nvPr>
            <p:ph type="title"/>
          </p:nvPr>
        </p:nvSpPr>
        <p:spPr>
          <a:xfrm>
            <a:off x="9311969" y="163959"/>
            <a:ext cx="5800725" cy="1984642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zh-CN" altLang="en-US" dirty="0"/>
              <a:t>关于写作课</a:t>
            </a:r>
            <a:endParaRPr dirty="0"/>
          </a:p>
        </p:txBody>
      </p:sp>
      <p:sp>
        <p:nvSpPr>
          <p:cNvPr id="169" name="本人上场三十分钟，…"/>
          <p:cNvSpPr txBox="1">
            <a:spLocks noGrp="1"/>
          </p:cNvSpPr>
          <p:nvPr>
            <p:ph type="body" sz="quarter" idx="1"/>
          </p:nvPr>
        </p:nvSpPr>
        <p:spPr>
          <a:xfrm>
            <a:off x="1659289" y="4742127"/>
            <a:ext cx="8970611" cy="5382402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/>
              <a:t>Daniel Concepcion</a:t>
            </a:r>
          </a:p>
          <a:p>
            <a:r>
              <a:rPr lang="en-US" dirty="0"/>
              <a:t>Puerto Rico</a:t>
            </a:r>
          </a:p>
          <a:p>
            <a:endParaRPr lang="en-US" altLang="zh-CN" dirty="0"/>
          </a:p>
          <a:p>
            <a:r>
              <a:rPr lang="zh-CN" altLang="en-US" dirty="0"/>
              <a:t>你以为他是一个外教</a:t>
            </a:r>
            <a:endParaRPr lang="en-US" altLang="zh-CN" dirty="0"/>
          </a:p>
          <a:p>
            <a:r>
              <a:rPr lang="zh-CN" altLang="en-US" dirty="0"/>
              <a:t>其实他是一个</a:t>
            </a:r>
            <a:r>
              <a:rPr lang="en-US" altLang="zh-CN" dirty="0"/>
              <a:t>DJ</a:t>
            </a:r>
            <a:r>
              <a:rPr lang="zh-CN" altLang="en-US" dirty="0"/>
              <a:t>。</a:t>
            </a:r>
            <a:endParaRPr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694AA36D-4121-4437-BA26-51E70A37CA2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01" b="-172"/>
          <a:stretch/>
        </p:blipFill>
        <p:spPr>
          <a:xfrm>
            <a:off x="10383562" y="3796469"/>
            <a:ext cx="12341149" cy="8348407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8AD048AF-A881-428E-90A7-4A398CA78A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1969" y="3847422"/>
            <a:ext cx="14203848" cy="7491157"/>
          </a:xfrm>
          <a:prstGeom prst="rect">
            <a:avLst/>
          </a:prstGeom>
        </p:spPr>
      </p:pic>
      <p:sp>
        <p:nvSpPr>
          <p:cNvPr id="9" name="新生杯篮球赛喜提冠军">
            <a:extLst>
              <a:ext uri="{FF2B5EF4-FFF2-40B4-BE49-F238E27FC236}">
                <a16:creationId xmlns:a16="http://schemas.microsoft.com/office/drawing/2014/main" id="{600C2F8E-E6AF-4E67-BA0C-5607BD22D1A7}"/>
              </a:ext>
            </a:extLst>
          </p:cNvPr>
          <p:cNvSpPr txBox="1">
            <a:spLocks/>
          </p:cNvSpPr>
          <p:nvPr/>
        </p:nvSpPr>
        <p:spPr>
          <a:xfrm>
            <a:off x="1157335" y="12552629"/>
            <a:ext cx="9974518" cy="9923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>
            <a:lvl1pPr marL="0" marR="0" indent="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0" marR="0" indent="45720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0" marR="0" indent="91440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0" marR="0" indent="137160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0" marR="0" indent="182880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0" marR="0" indent="228600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0" marR="0" indent="274320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0" marR="0" indent="320040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0" marR="0" indent="365760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hangingPunct="1"/>
            <a:r>
              <a:rPr lang="zh-CN" altLang="en-US" sz="4800" b="0" dirty="0"/>
              <a:t>我中文都写不明白，你指望我写英语？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E67199C-4B32-4B52-9316-CF1C1BFB38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6500" y="1270000"/>
            <a:ext cx="9779000" cy="1501775"/>
          </a:xfrm>
        </p:spPr>
        <p:txBody>
          <a:bodyPr/>
          <a:lstStyle/>
          <a:p>
            <a:r>
              <a:rPr lang="en-US" dirty="0"/>
              <a:t>Essay Writing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7F16AEA-670F-4F29-981C-B083B64C9FF1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1206500" y="3888751"/>
            <a:ext cx="11524762" cy="8265149"/>
          </a:xfrm>
        </p:spPr>
        <p:txBody>
          <a:bodyPr/>
          <a:lstStyle/>
          <a:p>
            <a:r>
              <a:rPr lang="en-US" dirty="0"/>
              <a:t>Logical Writing</a:t>
            </a:r>
          </a:p>
          <a:p>
            <a:endParaRPr lang="en-US" altLang="zh-CN" dirty="0"/>
          </a:p>
          <a:p>
            <a:r>
              <a:rPr lang="zh-CN" altLang="en-US" dirty="0"/>
              <a:t>逻辑自洽</a:t>
            </a:r>
            <a:endParaRPr lang="en-US" altLang="zh-CN" dirty="0"/>
          </a:p>
          <a:p>
            <a:endParaRPr lang="en-US" dirty="0"/>
          </a:p>
          <a:p>
            <a:r>
              <a:rPr lang="zh-CN" altLang="en-US" dirty="0"/>
              <a:t>论点鲜明，论据有力</a:t>
            </a:r>
            <a:endParaRPr lang="en-US" altLang="zh-CN" dirty="0"/>
          </a:p>
          <a:p>
            <a:endParaRPr lang="en-US" dirty="0"/>
          </a:p>
          <a:p>
            <a:r>
              <a:rPr lang="zh-CN" altLang="en-US" dirty="0"/>
              <a:t>论点看起来鲜明，论据看起来有力</a:t>
            </a:r>
            <a:endParaRPr lang="en-US" dirty="0"/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E978398A-4A10-40B9-80EA-5AB4BA5166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66825" y="1365425"/>
            <a:ext cx="9210675" cy="11390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14005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6308EDED-3688-48F5-8716-937C27BE7B8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22" b="-766"/>
          <a:stretch/>
        </p:blipFill>
        <p:spPr>
          <a:xfrm>
            <a:off x="589772" y="2013418"/>
            <a:ext cx="11159776" cy="9703912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EE3FF298-A675-424B-A3B7-DACB2A4F90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4889" y="2006044"/>
            <a:ext cx="9669069" cy="9703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267129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002EAD0C-49FD-4750-9D6A-734731B10DCB}"/>
              </a:ext>
            </a:extLst>
          </p:cNvPr>
          <p:cNvSpPr txBox="1"/>
          <p:nvPr/>
        </p:nvSpPr>
        <p:spPr>
          <a:xfrm>
            <a:off x="515829" y="969700"/>
            <a:ext cx="23352342" cy="1107174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R="0" algn="l" defTabSz="2438338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sz="5400" b="1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G</a:t>
            </a:r>
            <a:r>
              <a:rPr kumimoji="0" lang="en-US" altLang="zh-CN" sz="5400" b="1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eneral Topic</a:t>
            </a:r>
            <a:r>
              <a:rPr kumimoji="0" lang="zh-CN" altLang="en-US" sz="5400" b="1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：长春光机所</a:t>
            </a:r>
            <a:endParaRPr kumimoji="0" lang="en-US" altLang="zh-CN" sz="5400" b="1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  <a:p>
            <a:pPr marR="0" algn="l" defTabSz="2438338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5400" b="1" dirty="0"/>
              <a:t>Specific Topic</a:t>
            </a:r>
            <a:r>
              <a:rPr lang="zh-CN" altLang="en-US" sz="5400" b="1" dirty="0"/>
              <a:t>：长春光机所是一个好研究所</a:t>
            </a:r>
            <a:endParaRPr lang="en-US" altLang="zh-CN" sz="5400" b="1" dirty="0"/>
          </a:p>
          <a:p>
            <a:pPr marR="0" algn="l" defTabSz="2438338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sz="5400" b="1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F</a:t>
            </a:r>
            <a:r>
              <a:rPr kumimoji="0" lang="en-US" altLang="zh-CN" sz="5400" b="1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ull Thesis Statement</a:t>
            </a:r>
            <a:r>
              <a:rPr kumimoji="0" lang="zh-CN" altLang="en-US" sz="5400" b="1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：长春光机所是一个好研究所，其因有三，一曰（</a:t>
            </a:r>
            <a:r>
              <a:rPr kumimoji="0" lang="en-US" altLang="zh-CN" sz="5400" b="1" i="0" u="none" strike="noStrike" cap="none" spc="0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yuē</a:t>
            </a:r>
            <a:r>
              <a:rPr kumimoji="0" lang="zh-CN" altLang="en-US" sz="5400" b="1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）大，二曰长，三曰强。</a:t>
            </a:r>
            <a:endParaRPr kumimoji="0" lang="en-US" altLang="zh-CN" sz="5400" b="1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  <a:p>
            <a:pPr marR="0" algn="l" defTabSz="2438338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kumimoji="0" lang="en-US" sz="5400" b="1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  <a:p>
            <a:pPr marR="0" algn="l" defTabSz="2438338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sz="5400" b="1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T</a:t>
            </a:r>
            <a:r>
              <a:rPr kumimoji="0" lang="en-US" altLang="zh-CN" sz="5400" b="1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opic Sentences</a:t>
            </a:r>
            <a:r>
              <a:rPr kumimoji="0" lang="zh-CN" altLang="en-US" sz="5400" b="1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：</a:t>
            </a:r>
            <a:endParaRPr kumimoji="0" lang="en-US" altLang="zh-CN" sz="5400" b="1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  <a:p>
            <a:pPr marR="0" algn="l" defTabSz="2438338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sz="5400" b="1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1</a:t>
            </a:r>
            <a:r>
              <a:rPr kumimoji="0" lang="en-US" altLang="zh-CN" sz="5400" b="1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.</a:t>
            </a:r>
            <a:r>
              <a:rPr kumimoji="0" lang="zh-CN" altLang="en-US" sz="5400" b="1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长春光机所大，说的是研究所规模大，在职员工二千余人，学生一千余人。</a:t>
            </a:r>
            <a:endParaRPr kumimoji="0" lang="en-US" altLang="zh-CN" sz="5400" b="1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  <a:p>
            <a:pPr marR="0" algn="l" defTabSz="2438338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5400" b="1" dirty="0"/>
              <a:t>2</a:t>
            </a:r>
            <a:r>
              <a:rPr lang="en-US" altLang="zh-CN" sz="5400" b="1" dirty="0"/>
              <a:t>.</a:t>
            </a:r>
            <a:r>
              <a:rPr lang="zh-CN" altLang="en-US" sz="5400" b="1" dirty="0"/>
              <a:t>长春光机所长（</a:t>
            </a:r>
            <a:r>
              <a:rPr lang="en-US" altLang="zh-CN" sz="5400" b="1" dirty="0" err="1"/>
              <a:t>cháng</a:t>
            </a:r>
            <a:r>
              <a:rPr lang="zh-CN" altLang="en-US" sz="5400" b="1" dirty="0"/>
              <a:t>），说的是历史悠长，始建于</a:t>
            </a:r>
            <a:r>
              <a:rPr lang="en-US" altLang="zh-CN" sz="5400" b="1" dirty="0"/>
              <a:t>1952</a:t>
            </a:r>
            <a:r>
              <a:rPr lang="zh-CN" altLang="en-US" sz="5400" b="1" dirty="0"/>
              <a:t>年。</a:t>
            </a:r>
            <a:endParaRPr lang="en-US" altLang="zh-CN" sz="5400" b="1" dirty="0"/>
          </a:p>
          <a:p>
            <a:pPr algn="l">
              <a:lnSpc>
                <a:spcPct val="120000"/>
              </a:lnSpc>
            </a:pPr>
            <a:r>
              <a:rPr lang="en-US" altLang="zh-CN" sz="5400" b="1" dirty="0"/>
              <a:t>3.</a:t>
            </a:r>
            <a:r>
              <a:rPr lang="zh-CN" altLang="en-US" sz="5400" b="1" dirty="0"/>
              <a:t>长春光机所强，说的是科研实力强。</a:t>
            </a:r>
            <a:endParaRPr lang="en-US" altLang="zh-CN" sz="5400" b="1" dirty="0"/>
          </a:p>
          <a:p>
            <a:pPr algn="l">
              <a:lnSpc>
                <a:spcPct val="120000"/>
              </a:lnSpc>
            </a:pPr>
            <a:endParaRPr lang="en-US" altLang="zh-CN" sz="5400" b="1" dirty="0"/>
          </a:p>
          <a:p>
            <a:pPr algn="l">
              <a:lnSpc>
                <a:spcPct val="120000"/>
              </a:lnSpc>
            </a:pPr>
            <a:r>
              <a:rPr lang="en-US" altLang="zh-CN" sz="5400" b="1" dirty="0"/>
              <a:t>Conclusion</a:t>
            </a:r>
            <a:r>
              <a:rPr lang="zh-CN" altLang="en-US" sz="5400" b="1" dirty="0"/>
              <a:t>：总而言之，长春光机所又大又长又强，是一个好研究所。</a:t>
            </a:r>
            <a:endParaRPr lang="en-US" altLang="zh-CN" sz="5400" b="1" dirty="0"/>
          </a:p>
        </p:txBody>
      </p:sp>
    </p:spTree>
    <p:extLst>
      <p:ext uri="{BB962C8B-B14F-4D97-AF65-F5344CB8AC3E}">
        <p14:creationId xmlns:p14="http://schemas.microsoft.com/office/powerpoint/2010/main" val="157627489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002EAD0C-49FD-4750-9D6A-734731B10DCB}"/>
              </a:ext>
            </a:extLst>
          </p:cNvPr>
          <p:cNvSpPr txBox="1"/>
          <p:nvPr/>
        </p:nvSpPr>
        <p:spPr>
          <a:xfrm>
            <a:off x="515829" y="317460"/>
            <a:ext cx="23352342" cy="1339854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914400" marR="0" indent="-91440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sz="5400" b="1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I</a:t>
            </a:r>
            <a:r>
              <a:rPr kumimoji="0" lang="en-US" altLang="zh-CN" sz="5400" b="1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ntroduction(Background Information + Full Thesis)</a:t>
            </a:r>
            <a:r>
              <a:rPr kumimoji="0" lang="zh-CN" altLang="en-US" sz="5400" b="1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：</a:t>
            </a:r>
            <a:r>
              <a:rPr kumimoji="0" lang="zh-CN" altLang="en-US" sz="5400" b="1" i="0" u="none" strike="noStrike" cap="none" spc="0" normalizeH="0" baseline="0" dirty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竹板这么一打啊，别的今儿咱不夸，我夸一夸长春光学精密机械与物理研究所啊（</a:t>
            </a:r>
            <a:r>
              <a:rPr lang="en-US" altLang="zh-CN" sz="5400" b="1" dirty="0">
                <a:solidFill>
                  <a:schemeClr val="accent1"/>
                </a:solidFill>
              </a:rPr>
              <a:t>Background Information</a:t>
            </a:r>
            <a:r>
              <a:rPr kumimoji="0" lang="zh-CN" altLang="en-US" sz="5400" b="1" i="0" u="none" strike="noStrike" cap="none" spc="0" normalizeH="0" baseline="0" dirty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）。</a:t>
            </a:r>
            <a:r>
              <a:rPr kumimoji="0" lang="zh-CN" altLang="en-US" sz="5400" b="1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介个</a:t>
            </a:r>
            <a:r>
              <a:rPr kumimoji="0" lang="zh-CN" altLang="en-US" sz="5400" b="1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长春光机所啊，它究竟好在哪，一曰（</a:t>
            </a:r>
            <a:r>
              <a:rPr kumimoji="0" lang="en-US" altLang="zh-CN" sz="5400" b="1" i="0" u="none" strike="noStrike" cap="none" spc="0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yuē</a:t>
            </a:r>
            <a:r>
              <a:rPr kumimoji="0" lang="zh-CN" altLang="en-US" sz="5400" b="1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）大，二曰长，三曰强，它可真能啊。</a:t>
            </a:r>
            <a:endParaRPr kumimoji="0" lang="en-US" altLang="zh-CN" sz="5400" b="1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  <a:p>
            <a:pPr marL="914400" marR="0" indent="-91440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</a:pPr>
            <a:endParaRPr kumimoji="0" lang="en-US" altLang="zh-CN" sz="5400" b="1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  <a:p>
            <a:pPr marL="914400" marR="0" indent="-91440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zh-CN" sz="5400" b="1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Supporting Paragraph 1</a:t>
            </a:r>
            <a:r>
              <a:rPr kumimoji="0" lang="zh-CN" altLang="en-US" sz="5400" b="1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：长春光机所大，说的是研究所规模大，在职员工二千余人，学生一千余人。占地面积</a:t>
            </a:r>
            <a:r>
              <a:rPr kumimoji="0" lang="en-US" altLang="zh-CN" sz="5400" b="1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……</a:t>
            </a:r>
          </a:p>
          <a:p>
            <a:pPr marL="914400" marR="0" indent="-91440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</a:pPr>
            <a:endParaRPr kumimoji="0" lang="en-US" altLang="zh-CN" sz="5400" b="1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  <a:p>
            <a:pPr marL="914400" marR="0" indent="-91440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</a:pPr>
            <a:r>
              <a:rPr lang="en-US" altLang="zh-CN" sz="5400" b="1" dirty="0"/>
              <a:t>Supporting Paragraph 2</a:t>
            </a:r>
            <a:r>
              <a:rPr lang="zh-CN" altLang="en-US" sz="5400" b="1" dirty="0"/>
              <a:t>：长春光机所长（</a:t>
            </a:r>
            <a:r>
              <a:rPr lang="en-US" altLang="zh-CN" sz="5400" b="1" dirty="0" err="1"/>
              <a:t>cháng</a:t>
            </a:r>
            <a:r>
              <a:rPr lang="zh-CN" altLang="en-US" sz="5400" b="1" dirty="0"/>
              <a:t>），说的是历史悠长，始建于</a:t>
            </a:r>
            <a:r>
              <a:rPr lang="en-US" altLang="zh-CN" sz="5400" b="1" dirty="0"/>
              <a:t>1952</a:t>
            </a:r>
            <a:r>
              <a:rPr lang="zh-CN" altLang="en-US" sz="5400" b="1" dirty="0"/>
              <a:t>年。从水下第一个生命的萌芽开始，到石器时代</a:t>
            </a:r>
            <a:r>
              <a:rPr lang="zh-CN" altLang="en-US" sz="5400" b="1"/>
              <a:t>的巨型野兽</a:t>
            </a:r>
            <a:r>
              <a:rPr lang="en-US" altLang="zh-CN" sz="5400" b="1" dirty="0"/>
              <a:t>……</a:t>
            </a:r>
          </a:p>
          <a:p>
            <a:pPr marL="914400" marR="0" indent="-91440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</a:pPr>
            <a:endParaRPr lang="en-US" altLang="zh-CN" sz="5400" b="1" dirty="0"/>
          </a:p>
          <a:p>
            <a:pPr marL="914400" indent="-914400" algn="l">
              <a:buFont typeface="+mj-lt"/>
              <a:buAutoNum type="arabicPeriod"/>
            </a:pPr>
            <a:r>
              <a:rPr lang="en-US" altLang="zh-CN" sz="5400" b="1" dirty="0"/>
              <a:t>Supporting Paragraph 3</a:t>
            </a:r>
            <a:r>
              <a:rPr lang="zh-CN" altLang="en-US" sz="5400" b="1" dirty="0"/>
              <a:t>：长春光机所强，说的是科研实力强。建所</a:t>
            </a:r>
            <a:r>
              <a:rPr lang="en-US" altLang="zh-CN" sz="5400" b="1" dirty="0"/>
              <a:t>60</a:t>
            </a:r>
            <a:r>
              <a:rPr lang="zh-CN" altLang="en-US" sz="5400" b="1" dirty="0"/>
              <a:t>余年来</a:t>
            </a:r>
            <a:r>
              <a:rPr lang="en-US" altLang="zh-CN" sz="5400" b="1" dirty="0"/>
              <a:t>……</a:t>
            </a:r>
            <a:r>
              <a:rPr lang="zh-CN" altLang="en-US" sz="5400" b="1" dirty="0"/>
              <a:t>（详情知乎搜索“昊天</a:t>
            </a:r>
            <a:r>
              <a:rPr lang="en-US" altLang="zh-CN" sz="5400" b="1" dirty="0"/>
              <a:t>+</a:t>
            </a:r>
            <a:r>
              <a:rPr lang="zh-CN" altLang="en-US" sz="5400" b="1" dirty="0"/>
              <a:t>长春光机所”） 。</a:t>
            </a:r>
            <a:endParaRPr lang="en-US" altLang="zh-CN" sz="5400" b="1" dirty="0"/>
          </a:p>
          <a:p>
            <a:pPr marL="914400" indent="-914400" algn="l">
              <a:buFont typeface="+mj-lt"/>
              <a:buAutoNum type="arabicPeriod"/>
            </a:pPr>
            <a:endParaRPr lang="en-US" altLang="zh-CN" sz="5400" b="1" dirty="0"/>
          </a:p>
          <a:p>
            <a:pPr marL="914400" indent="-914400" algn="l">
              <a:buFont typeface="+mj-lt"/>
              <a:buAutoNum type="arabicPeriod"/>
            </a:pPr>
            <a:r>
              <a:rPr lang="en-US" altLang="zh-CN" sz="5400" b="1" dirty="0"/>
              <a:t>Conclusion</a:t>
            </a:r>
            <a:r>
              <a:rPr lang="zh-CN" altLang="en-US" sz="5400" b="1" dirty="0"/>
              <a:t>：总而言之，长春光机所又大又长又强，是一个好研究所。</a:t>
            </a:r>
            <a:endParaRPr lang="en-US" altLang="zh-CN" sz="5400" b="1" dirty="0"/>
          </a:p>
        </p:txBody>
      </p:sp>
    </p:spTree>
    <p:extLst>
      <p:ext uri="{BB962C8B-B14F-4D97-AF65-F5344CB8AC3E}">
        <p14:creationId xmlns:p14="http://schemas.microsoft.com/office/powerpoint/2010/main" val="151876470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20_BasicBlack">
  <a:themeElements>
    <a:clrScheme name="20_BasicBlac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20_BasicBlack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0_Basic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768395"/>
      </a:dk2>
      <a:lt2>
        <a:srgbClr val="F0F0F0"/>
      </a:lt2>
      <a:accent1>
        <a:srgbClr val="C80E00"/>
      </a:accent1>
      <a:accent2>
        <a:srgbClr val="FE9600"/>
      </a:accent2>
      <a:accent3>
        <a:srgbClr val="0578C9"/>
      </a:accent3>
      <a:accent4>
        <a:srgbClr val="FF7100"/>
      </a:accent4>
      <a:accent5>
        <a:srgbClr val="FE9D00"/>
      </a:accent5>
      <a:accent6>
        <a:srgbClr val="D93700"/>
      </a:accent6>
      <a:hlink>
        <a:srgbClr val="4472C4"/>
      </a:hlink>
      <a:folHlink>
        <a:srgbClr val="BFBFBF"/>
      </a:folHlink>
    </a:clrScheme>
    <a:fontScheme name="雅黑A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0_BasicBlack">
  <a:themeElements>
    <a:clrScheme name="20_BasicBlac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20_BasicBlack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0_Basic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Override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C80E00"/>
    </a:accent1>
    <a:accent2>
      <a:srgbClr val="FE9600"/>
    </a:accent2>
    <a:accent3>
      <a:srgbClr val="0578C9"/>
    </a:accent3>
    <a:accent4>
      <a:srgbClr val="FF7100"/>
    </a:accent4>
    <a:accent5>
      <a:srgbClr val="FE9D00"/>
    </a:accent5>
    <a:accent6>
      <a:srgbClr val="D93700"/>
    </a:accent6>
    <a:hlink>
      <a:srgbClr val="4472C4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1099</TotalTime>
  <Words>1612</Words>
  <Application>Microsoft Office PowerPoint</Application>
  <PresentationFormat>自定义</PresentationFormat>
  <Paragraphs>147</Paragraphs>
  <Slides>26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26</vt:i4>
      </vt:variant>
    </vt:vector>
  </HeadingPairs>
  <TitlesOfParts>
    <vt:vector size="34" baseType="lpstr">
      <vt:lpstr>Helvetica Neue</vt:lpstr>
      <vt:lpstr>Helvetica Neue Medium</vt:lpstr>
      <vt:lpstr>微软雅黑</vt:lpstr>
      <vt:lpstr>宋体</vt:lpstr>
      <vt:lpstr>Arial</vt:lpstr>
      <vt:lpstr>Calibri</vt:lpstr>
      <vt:lpstr>20_BasicBlack</vt:lpstr>
      <vt:lpstr>Office 主题​​</vt:lpstr>
      <vt:lpstr>PowerPoint 演示文稿</vt:lpstr>
      <vt:lpstr>如何混过英语B？</vt:lpstr>
      <vt:lpstr>写在前面</vt:lpstr>
      <vt:lpstr>主讲内容</vt:lpstr>
      <vt:lpstr>关于写作课</vt:lpstr>
      <vt:lpstr>Essay Writing</vt:lpstr>
      <vt:lpstr>PowerPoint 演示文稿</vt:lpstr>
      <vt:lpstr>PowerPoint 演示文稿</vt:lpstr>
      <vt:lpstr>PowerPoint 演示文稿</vt:lpstr>
      <vt:lpstr>Is that all I can? I’m afraid yes.</vt:lpstr>
      <vt:lpstr>其实你什么都没写，字数就到了。</vt:lpstr>
      <vt:lpstr>可读性</vt:lpstr>
      <vt:lpstr>可读性</vt:lpstr>
      <vt:lpstr>Conjunctions 连词</vt:lpstr>
      <vt:lpstr>PowerPoint 演示文稿</vt:lpstr>
      <vt:lpstr>关于口语课</vt:lpstr>
      <vt:lpstr>PowerPoint 演示文稿</vt:lpstr>
      <vt:lpstr>PowerPoint 演示文稿</vt:lpstr>
      <vt:lpstr>PowerPoint 演示文稿</vt:lpstr>
      <vt:lpstr>关于划水和平时分</vt:lpstr>
      <vt:lpstr>PowerPoint 演示文稿</vt:lpstr>
      <vt:lpstr>关于划水和平时分</vt:lpstr>
      <vt:lpstr>关于考试</vt:lpstr>
      <vt:lpstr>PowerPoint 演示文稿</vt:lpstr>
      <vt:lpstr>写在最后</vt:lpstr>
      <vt:lpstr>祝雁栖湖生活愉快！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三好学生竞选申请</dc:title>
  <cp:lastModifiedBy>user</cp:lastModifiedBy>
  <cp:revision>121</cp:revision>
  <dcterms:modified xsi:type="dcterms:W3CDTF">2021-08-13T11:37:12Z</dcterms:modified>
</cp:coreProperties>
</file>